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5"/>
    <p:sldMasterId id="2147483688" r:id="rId6"/>
  </p:sldMasterIdLst>
  <p:notesMasterIdLst>
    <p:notesMasterId r:id="rId49"/>
  </p:notesMasterIdLst>
  <p:handoutMasterIdLst>
    <p:handoutMasterId r:id="rId50"/>
  </p:handoutMasterIdLst>
  <p:sldIdLst>
    <p:sldId id="487" r:id="rId7"/>
    <p:sldId id="488" r:id="rId8"/>
    <p:sldId id="574" r:id="rId9"/>
    <p:sldId id="497" r:id="rId10"/>
    <p:sldId id="536" r:id="rId11"/>
    <p:sldId id="537" r:id="rId12"/>
    <p:sldId id="541" r:id="rId13"/>
    <p:sldId id="538" r:id="rId14"/>
    <p:sldId id="571" r:id="rId15"/>
    <p:sldId id="572" r:id="rId16"/>
    <p:sldId id="542" r:id="rId17"/>
    <p:sldId id="543" r:id="rId18"/>
    <p:sldId id="544" r:id="rId19"/>
    <p:sldId id="545" r:id="rId20"/>
    <p:sldId id="546" r:id="rId21"/>
    <p:sldId id="553" r:id="rId22"/>
    <p:sldId id="547" r:id="rId23"/>
    <p:sldId id="548" r:id="rId24"/>
    <p:sldId id="549" r:id="rId25"/>
    <p:sldId id="554" r:id="rId26"/>
    <p:sldId id="550" r:id="rId27"/>
    <p:sldId id="551" r:id="rId28"/>
    <p:sldId id="561" r:id="rId29"/>
    <p:sldId id="563" r:id="rId30"/>
    <p:sldId id="573" r:id="rId31"/>
    <p:sldId id="564" r:id="rId32"/>
    <p:sldId id="576" r:id="rId33"/>
    <p:sldId id="577" r:id="rId34"/>
    <p:sldId id="575" r:id="rId35"/>
    <p:sldId id="565" r:id="rId36"/>
    <p:sldId id="566" r:id="rId37"/>
    <p:sldId id="567" r:id="rId38"/>
    <p:sldId id="568" r:id="rId39"/>
    <p:sldId id="555" r:id="rId40"/>
    <p:sldId id="570" r:id="rId41"/>
    <p:sldId id="569" r:id="rId42"/>
    <p:sldId id="556" r:id="rId43"/>
    <p:sldId id="557" r:id="rId44"/>
    <p:sldId id="558" r:id="rId45"/>
    <p:sldId id="559" r:id="rId46"/>
    <p:sldId id="560" r:id="rId47"/>
    <p:sldId id="529" r:id="rId48"/>
  </p:sldIdLst>
  <p:sldSz cx="9906000" cy="6858000" type="A4"/>
  <p:notesSz cx="35542538" cy="49941163"/>
  <p:defaultTextStyle>
    <a:defPPr>
      <a:defRPr lang="en-US"/>
    </a:defPPr>
    <a:lvl1pPr algn="l" rtl="0" fontAlgn="base">
      <a:spcBef>
        <a:spcPct val="0"/>
      </a:spcBef>
      <a:spcAft>
        <a:spcPct val="0"/>
      </a:spcAft>
      <a:defRPr kern="1200">
        <a:solidFill>
          <a:schemeClr val="tx1"/>
        </a:solidFill>
        <a:latin typeface="Georgia" pitchFamily="18" charset="0"/>
        <a:ea typeface="ＭＳ Ｐゴシック" pitchFamily="34" charset="-128"/>
        <a:cs typeface="+mn-cs"/>
      </a:defRPr>
    </a:lvl1pPr>
    <a:lvl2pPr marL="457200" algn="l" rtl="0" fontAlgn="base">
      <a:spcBef>
        <a:spcPct val="0"/>
      </a:spcBef>
      <a:spcAft>
        <a:spcPct val="0"/>
      </a:spcAft>
      <a:defRPr kern="1200">
        <a:solidFill>
          <a:schemeClr val="tx1"/>
        </a:solidFill>
        <a:latin typeface="Georgia" pitchFamily="18" charset="0"/>
        <a:ea typeface="ＭＳ Ｐゴシック" pitchFamily="34" charset="-128"/>
        <a:cs typeface="+mn-cs"/>
      </a:defRPr>
    </a:lvl2pPr>
    <a:lvl3pPr marL="914400" algn="l" rtl="0" fontAlgn="base">
      <a:spcBef>
        <a:spcPct val="0"/>
      </a:spcBef>
      <a:spcAft>
        <a:spcPct val="0"/>
      </a:spcAft>
      <a:defRPr kern="1200">
        <a:solidFill>
          <a:schemeClr val="tx1"/>
        </a:solidFill>
        <a:latin typeface="Georgia" pitchFamily="18" charset="0"/>
        <a:ea typeface="ＭＳ Ｐゴシック" pitchFamily="34" charset="-128"/>
        <a:cs typeface="+mn-cs"/>
      </a:defRPr>
    </a:lvl3pPr>
    <a:lvl4pPr marL="1371600" algn="l" rtl="0" fontAlgn="base">
      <a:spcBef>
        <a:spcPct val="0"/>
      </a:spcBef>
      <a:spcAft>
        <a:spcPct val="0"/>
      </a:spcAft>
      <a:defRPr kern="1200">
        <a:solidFill>
          <a:schemeClr val="tx1"/>
        </a:solidFill>
        <a:latin typeface="Georgia" pitchFamily="18" charset="0"/>
        <a:ea typeface="ＭＳ Ｐゴシック" pitchFamily="34" charset="-128"/>
        <a:cs typeface="+mn-cs"/>
      </a:defRPr>
    </a:lvl4pPr>
    <a:lvl5pPr marL="1828800" algn="l" rtl="0" fontAlgn="base">
      <a:spcBef>
        <a:spcPct val="0"/>
      </a:spcBef>
      <a:spcAft>
        <a:spcPct val="0"/>
      </a:spcAft>
      <a:defRPr kern="1200">
        <a:solidFill>
          <a:schemeClr val="tx1"/>
        </a:solidFill>
        <a:latin typeface="Georgia" pitchFamily="18" charset="0"/>
        <a:ea typeface="ＭＳ Ｐゴシック" pitchFamily="34" charset="-128"/>
        <a:cs typeface="+mn-cs"/>
      </a:defRPr>
    </a:lvl5pPr>
    <a:lvl6pPr marL="2286000" algn="l" defTabSz="914400" rtl="0" eaLnBrk="1" latinLnBrk="0" hangingPunct="1">
      <a:defRPr kern="1200">
        <a:solidFill>
          <a:schemeClr val="tx1"/>
        </a:solidFill>
        <a:latin typeface="Georgia" pitchFamily="18" charset="0"/>
        <a:ea typeface="ＭＳ Ｐゴシック" pitchFamily="34" charset="-128"/>
        <a:cs typeface="+mn-cs"/>
      </a:defRPr>
    </a:lvl6pPr>
    <a:lvl7pPr marL="2743200" algn="l" defTabSz="914400" rtl="0" eaLnBrk="1" latinLnBrk="0" hangingPunct="1">
      <a:defRPr kern="1200">
        <a:solidFill>
          <a:schemeClr val="tx1"/>
        </a:solidFill>
        <a:latin typeface="Georgia" pitchFamily="18" charset="0"/>
        <a:ea typeface="ＭＳ Ｐゴシック" pitchFamily="34" charset="-128"/>
        <a:cs typeface="+mn-cs"/>
      </a:defRPr>
    </a:lvl7pPr>
    <a:lvl8pPr marL="3200400" algn="l" defTabSz="914400" rtl="0" eaLnBrk="1" latinLnBrk="0" hangingPunct="1">
      <a:defRPr kern="1200">
        <a:solidFill>
          <a:schemeClr val="tx1"/>
        </a:solidFill>
        <a:latin typeface="Georgia" pitchFamily="18" charset="0"/>
        <a:ea typeface="ＭＳ Ｐゴシック" pitchFamily="34" charset="-128"/>
        <a:cs typeface="+mn-cs"/>
      </a:defRPr>
    </a:lvl8pPr>
    <a:lvl9pPr marL="3657600" algn="l" defTabSz="914400" rtl="0" eaLnBrk="1" latinLnBrk="0" hangingPunct="1">
      <a:defRPr kern="1200">
        <a:solidFill>
          <a:schemeClr val="tx1"/>
        </a:solidFill>
        <a:latin typeface="Georgia" pitchFamily="18" charset="0"/>
        <a:ea typeface="ＭＳ Ｐゴシック" pitchFamily="34" charset="-128"/>
        <a:cs typeface="+mn-cs"/>
      </a:defRPr>
    </a:lvl9pPr>
  </p:defaultTextStyle>
  <p:extLst>
    <p:ext uri="{521415D9-36F7-43E2-AB2F-B90AF26B5E84}">
      <p14:sectionLst xmlns:p14="http://schemas.microsoft.com/office/powerpoint/2010/main">
        <p14:section name="Untitled Section" id="{F027F0CF-D2F2-4FAF-89CD-6295703EAE78}">
          <p14:sldIdLst>
            <p14:sldId id="487"/>
            <p14:sldId id="488"/>
            <p14:sldId id="574"/>
            <p14:sldId id="497"/>
            <p14:sldId id="536"/>
            <p14:sldId id="537"/>
            <p14:sldId id="541"/>
            <p14:sldId id="538"/>
            <p14:sldId id="571"/>
            <p14:sldId id="572"/>
            <p14:sldId id="542"/>
            <p14:sldId id="543"/>
            <p14:sldId id="544"/>
            <p14:sldId id="545"/>
            <p14:sldId id="546"/>
            <p14:sldId id="553"/>
            <p14:sldId id="547"/>
            <p14:sldId id="548"/>
            <p14:sldId id="549"/>
            <p14:sldId id="554"/>
            <p14:sldId id="550"/>
            <p14:sldId id="551"/>
            <p14:sldId id="561"/>
            <p14:sldId id="563"/>
            <p14:sldId id="573"/>
            <p14:sldId id="564"/>
            <p14:sldId id="576"/>
            <p14:sldId id="577"/>
            <p14:sldId id="575"/>
            <p14:sldId id="565"/>
            <p14:sldId id="566"/>
            <p14:sldId id="567"/>
            <p14:sldId id="568"/>
            <p14:sldId id="555"/>
            <p14:sldId id="570"/>
            <p14:sldId id="569"/>
            <p14:sldId id="556"/>
            <p14:sldId id="557"/>
            <p14:sldId id="558"/>
            <p14:sldId id="559"/>
            <p14:sldId id="560"/>
            <p14:sldId id="52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600"/>
    <a:srgbClr val="AACF26"/>
    <a:srgbClr val="2A8CB1"/>
    <a:srgbClr val="A743A1"/>
    <a:srgbClr val="2AD2FF"/>
    <a:srgbClr val="000000"/>
    <a:srgbClr val="FFFFFF"/>
    <a:srgbClr val="D8FD6E"/>
    <a:srgbClr val="E8FE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25" autoAdjust="0"/>
  </p:normalViewPr>
  <p:slideViewPr>
    <p:cSldViewPr snapToGrid="0">
      <p:cViewPr varScale="1">
        <p:scale>
          <a:sx n="112" d="100"/>
          <a:sy n="112" d="100"/>
        </p:scale>
        <p:origin x="-1278" y="-78"/>
      </p:cViewPr>
      <p:guideLst>
        <p:guide orient="horz" pos="2283"/>
        <p:guide orient="horz" pos="2126"/>
        <p:guide pos="51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7810" name="Rectangle 2"/>
          <p:cNvSpPr>
            <a:spLocks noGrp="1" noChangeArrowheads="1"/>
          </p:cNvSpPr>
          <p:nvPr>
            <p:ph type="hdr" sz="quarter"/>
          </p:nvPr>
        </p:nvSpPr>
        <p:spPr bwMode="auto">
          <a:xfrm>
            <a:off x="0" y="0"/>
            <a:ext cx="15403513" cy="2492375"/>
          </a:xfrm>
          <a:prstGeom prst="rect">
            <a:avLst/>
          </a:prstGeom>
          <a:noFill/>
          <a:ln w="9525">
            <a:noFill/>
            <a:miter lim="800000"/>
            <a:headEnd/>
            <a:tailEnd/>
          </a:ln>
          <a:effectLst/>
        </p:spPr>
        <p:txBody>
          <a:bodyPr vert="horz" wrap="square" lIns="518785" tIns="259395" rIns="518785" bIns="259395" numCol="1" anchor="t" anchorCtr="0" compatLnSpc="1">
            <a:prstTxWarp prst="textNoShape">
              <a:avLst/>
            </a:prstTxWarp>
          </a:bodyPr>
          <a:lstStyle>
            <a:lvl1pPr defTabSz="5187655">
              <a:defRPr sz="6800">
                <a:latin typeface="Arial" pitchFamily="-112" charset="0"/>
                <a:ea typeface="ＭＳ Ｐゴシック" pitchFamily="-112" charset="-128"/>
                <a:cs typeface="ＭＳ Ｐゴシック" pitchFamily="-112" charset="-128"/>
              </a:defRPr>
            </a:lvl1pPr>
          </a:lstStyle>
          <a:p>
            <a:pPr>
              <a:defRPr/>
            </a:pPr>
            <a:endParaRPr lang="en-GB"/>
          </a:p>
        </p:txBody>
      </p:sp>
      <p:sp>
        <p:nvSpPr>
          <p:cNvPr id="247811" name="Rectangle 3"/>
          <p:cNvSpPr>
            <a:spLocks noGrp="1" noChangeArrowheads="1"/>
          </p:cNvSpPr>
          <p:nvPr>
            <p:ph type="dt" sz="quarter" idx="1"/>
          </p:nvPr>
        </p:nvSpPr>
        <p:spPr bwMode="auto">
          <a:xfrm>
            <a:off x="20131088" y="0"/>
            <a:ext cx="15403512" cy="2492375"/>
          </a:xfrm>
          <a:prstGeom prst="rect">
            <a:avLst/>
          </a:prstGeom>
          <a:noFill/>
          <a:ln w="9525">
            <a:noFill/>
            <a:miter lim="800000"/>
            <a:headEnd/>
            <a:tailEnd/>
          </a:ln>
          <a:effectLst/>
        </p:spPr>
        <p:txBody>
          <a:bodyPr vert="horz" wrap="square" lIns="518785" tIns="259395" rIns="518785" bIns="259395" numCol="1" anchor="t" anchorCtr="0" compatLnSpc="1">
            <a:prstTxWarp prst="textNoShape">
              <a:avLst/>
            </a:prstTxWarp>
          </a:bodyPr>
          <a:lstStyle>
            <a:lvl1pPr algn="r" defTabSz="5187655">
              <a:defRPr sz="6800">
                <a:latin typeface="Arial" pitchFamily="-112" charset="0"/>
                <a:ea typeface="ＭＳ Ｐゴシック" pitchFamily="-112" charset="-128"/>
                <a:cs typeface="ＭＳ Ｐゴシック" pitchFamily="-112" charset="-128"/>
              </a:defRPr>
            </a:lvl1pPr>
          </a:lstStyle>
          <a:p>
            <a:pPr>
              <a:defRPr/>
            </a:pPr>
            <a:endParaRPr lang="en-GB"/>
          </a:p>
        </p:txBody>
      </p:sp>
      <p:sp>
        <p:nvSpPr>
          <p:cNvPr id="247812" name="Rectangle 4"/>
          <p:cNvSpPr>
            <a:spLocks noGrp="1" noChangeArrowheads="1"/>
          </p:cNvSpPr>
          <p:nvPr>
            <p:ph type="ftr" sz="quarter" idx="2"/>
          </p:nvPr>
        </p:nvSpPr>
        <p:spPr bwMode="auto">
          <a:xfrm>
            <a:off x="0" y="47440850"/>
            <a:ext cx="15403513" cy="2492375"/>
          </a:xfrm>
          <a:prstGeom prst="rect">
            <a:avLst/>
          </a:prstGeom>
          <a:noFill/>
          <a:ln w="9525">
            <a:noFill/>
            <a:miter lim="800000"/>
            <a:headEnd/>
            <a:tailEnd/>
          </a:ln>
          <a:effectLst/>
        </p:spPr>
        <p:txBody>
          <a:bodyPr vert="horz" wrap="square" lIns="518785" tIns="259395" rIns="518785" bIns="259395" numCol="1" anchor="b" anchorCtr="0" compatLnSpc="1">
            <a:prstTxWarp prst="textNoShape">
              <a:avLst/>
            </a:prstTxWarp>
          </a:bodyPr>
          <a:lstStyle>
            <a:lvl1pPr defTabSz="5187655">
              <a:defRPr sz="6800">
                <a:latin typeface="Arial" pitchFamily="-112" charset="0"/>
                <a:ea typeface="ＭＳ Ｐゴシック" pitchFamily="-112" charset="-128"/>
                <a:cs typeface="ＭＳ Ｐゴシック" pitchFamily="-112" charset="-128"/>
              </a:defRPr>
            </a:lvl1pPr>
          </a:lstStyle>
          <a:p>
            <a:pPr>
              <a:defRPr/>
            </a:pPr>
            <a:endParaRPr lang="en-GB"/>
          </a:p>
        </p:txBody>
      </p:sp>
      <p:sp>
        <p:nvSpPr>
          <p:cNvPr id="247813" name="Rectangle 5"/>
          <p:cNvSpPr>
            <a:spLocks noGrp="1" noChangeArrowheads="1"/>
          </p:cNvSpPr>
          <p:nvPr>
            <p:ph type="sldNum" sz="quarter" idx="3"/>
          </p:nvPr>
        </p:nvSpPr>
        <p:spPr bwMode="auto">
          <a:xfrm>
            <a:off x="20131088" y="47440850"/>
            <a:ext cx="15403512" cy="2492375"/>
          </a:xfrm>
          <a:prstGeom prst="rect">
            <a:avLst/>
          </a:prstGeom>
          <a:noFill/>
          <a:ln w="9525">
            <a:noFill/>
            <a:miter lim="800000"/>
            <a:headEnd/>
            <a:tailEnd/>
          </a:ln>
          <a:effectLst/>
        </p:spPr>
        <p:txBody>
          <a:bodyPr vert="horz" wrap="square" lIns="518785" tIns="259395" rIns="518785" bIns="259395" numCol="1" anchor="b" anchorCtr="0" compatLnSpc="1">
            <a:prstTxWarp prst="textNoShape">
              <a:avLst/>
            </a:prstTxWarp>
          </a:bodyPr>
          <a:lstStyle>
            <a:lvl1pPr algn="r" defTabSz="5186363">
              <a:defRPr sz="6800">
                <a:latin typeface="Arial" charset="0"/>
                <a:ea typeface="ＭＳ Ｐゴシック" charset="-128"/>
              </a:defRPr>
            </a:lvl1pPr>
          </a:lstStyle>
          <a:p>
            <a:pPr>
              <a:defRPr/>
            </a:pPr>
            <a:fld id="{C64D1092-FBD3-42A2-A1B2-CBCA4AC09EF0}" type="slidenum">
              <a:rPr lang="en-US"/>
              <a:pPr>
                <a:defRPr/>
              </a:pPr>
              <a:t>‹#›</a:t>
            </a:fld>
            <a:endParaRPr lang="en-US" dirty="0"/>
          </a:p>
        </p:txBody>
      </p:sp>
    </p:spTree>
    <p:extLst>
      <p:ext uri="{BB962C8B-B14F-4D97-AF65-F5344CB8AC3E}">
        <p14:creationId xmlns:p14="http://schemas.microsoft.com/office/powerpoint/2010/main" val="6928198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6786" name="Rectangle 2"/>
          <p:cNvSpPr>
            <a:spLocks noGrp="1" noChangeArrowheads="1"/>
          </p:cNvSpPr>
          <p:nvPr>
            <p:ph type="hdr" sz="quarter"/>
          </p:nvPr>
        </p:nvSpPr>
        <p:spPr bwMode="auto">
          <a:xfrm>
            <a:off x="0" y="0"/>
            <a:ext cx="15403513" cy="2492375"/>
          </a:xfrm>
          <a:prstGeom prst="rect">
            <a:avLst/>
          </a:prstGeom>
          <a:noFill/>
          <a:ln w="9525">
            <a:noFill/>
            <a:miter lim="800000"/>
            <a:headEnd/>
            <a:tailEnd/>
          </a:ln>
          <a:effectLst/>
        </p:spPr>
        <p:txBody>
          <a:bodyPr vert="horz" wrap="square" lIns="518785" tIns="259395" rIns="518785" bIns="259395" numCol="1" anchor="t" anchorCtr="0" compatLnSpc="1">
            <a:prstTxWarp prst="textNoShape">
              <a:avLst/>
            </a:prstTxWarp>
          </a:bodyPr>
          <a:lstStyle>
            <a:lvl1pPr defTabSz="5187655">
              <a:defRPr sz="6800">
                <a:latin typeface="Arial" pitchFamily="-112" charset="0"/>
                <a:ea typeface="ＭＳ Ｐゴシック" pitchFamily="-112" charset="-128"/>
                <a:cs typeface="ＭＳ Ｐゴシック" pitchFamily="-112" charset="-128"/>
              </a:defRPr>
            </a:lvl1pPr>
          </a:lstStyle>
          <a:p>
            <a:pPr>
              <a:defRPr/>
            </a:pPr>
            <a:endParaRPr lang="en-GB"/>
          </a:p>
        </p:txBody>
      </p:sp>
      <p:sp>
        <p:nvSpPr>
          <p:cNvPr id="246787" name="Rectangle 3"/>
          <p:cNvSpPr>
            <a:spLocks noGrp="1" noChangeArrowheads="1"/>
          </p:cNvSpPr>
          <p:nvPr>
            <p:ph type="dt" idx="1"/>
          </p:nvPr>
        </p:nvSpPr>
        <p:spPr bwMode="auto">
          <a:xfrm>
            <a:off x="20131088" y="0"/>
            <a:ext cx="15403512" cy="2492375"/>
          </a:xfrm>
          <a:prstGeom prst="rect">
            <a:avLst/>
          </a:prstGeom>
          <a:noFill/>
          <a:ln w="9525">
            <a:noFill/>
            <a:miter lim="800000"/>
            <a:headEnd/>
            <a:tailEnd/>
          </a:ln>
          <a:effectLst/>
        </p:spPr>
        <p:txBody>
          <a:bodyPr vert="horz" wrap="square" lIns="518785" tIns="259395" rIns="518785" bIns="259395" numCol="1" anchor="t" anchorCtr="0" compatLnSpc="1">
            <a:prstTxWarp prst="textNoShape">
              <a:avLst/>
            </a:prstTxWarp>
          </a:bodyPr>
          <a:lstStyle>
            <a:lvl1pPr algn="r" defTabSz="5187655">
              <a:defRPr sz="6800">
                <a:latin typeface="Arial" pitchFamily="-112" charset="0"/>
                <a:ea typeface="ＭＳ Ｐゴシック" pitchFamily="-112" charset="-128"/>
                <a:cs typeface="ＭＳ Ｐゴシック" pitchFamily="-112" charset="-128"/>
              </a:defRPr>
            </a:lvl1pPr>
          </a:lstStyle>
          <a:p>
            <a:pPr>
              <a:defRPr/>
            </a:pPr>
            <a:endParaRPr lang="en-GB"/>
          </a:p>
        </p:txBody>
      </p:sp>
      <p:sp>
        <p:nvSpPr>
          <p:cNvPr id="45060" name="Rectangle 4"/>
          <p:cNvSpPr>
            <a:spLocks noGrp="1" noRot="1" noChangeAspect="1" noChangeArrowheads="1" noTextEdit="1"/>
          </p:cNvSpPr>
          <p:nvPr>
            <p:ph type="sldImg" idx="2"/>
          </p:nvPr>
        </p:nvSpPr>
        <p:spPr bwMode="auto">
          <a:xfrm>
            <a:off x="4246563" y="3744913"/>
            <a:ext cx="27057350" cy="187340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9" name="Rectangle 5"/>
          <p:cNvSpPr>
            <a:spLocks noGrp="1" noChangeArrowheads="1"/>
          </p:cNvSpPr>
          <p:nvPr>
            <p:ph type="body" sz="quarter" idx="3"/>
          </p:nvPr>
        </p:nvSpPr>
        <p:spPr bwMode="auto">
          <a:xfrm>
            <a:off x="3556000" y="23723600"/>
            <a:ext cx="28430538" cy="22469475"/>
          </a:xfrm>
          <a:prstGeom prst="rect">
            <a:avLst/>
          </a:prstGeom>
          <a:noFill/>
          <a:ln w="9525">
            <a:noFill/>
            <a:miter lim="800000"/>
            <a:headEnd/>
            <a:tailEnd/>
          </a:ln>
          <a:effectLst/>
        </p:spPr>
        <p:txBody>
          <a:bodyPr vert="horz" wrap="square" lIns="518785" tIns="259395" rIns="518785" bIns="25939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6790" name="Rectangle 6"/>
          <p:cNvSpPr>
            <a:spLocks noGrp="1" noChangeArrowheads="1"/>
          </p:cNvSpPr>
          <p:nvPr>
            <p:ph type="ftr" sz="quarter" idx="4"/>
          </p:nvPr>
        </p:nvSpPr>
        <p:spPr bwMode="auto">
          <a:xfrm>
            <a:off x="0" y="47440850"/>
            <a:ext cx="15403513" cy="2492375"/>
          </a:xfrm>
          <a:prstGeom prst="rect">
            <a:avLst/>
          </a:prstGeom>
          <a:noFill/>
          <a:ln w="9525">
            <a:noFill/>
            <a:miter lim="800000"/>
            <a:headEnd/>
            <a:tailEnd/>
          </a:ln>
          <a:effectLst/>
        </p:spPr>
        <p:txBody>
          <a:bodyPr vert="horz" wrap="square" lIns="518785" tIns="259395" rIns="518785" bIns="259395" numCol="1" anchor="b" anchorCtr="0" compatLnSpc="1">
            <a:prstTxWarp prst="textNoShape">
              <a:avLst/>
            </a:prstTxWarp>
          </a:bodyPr>
          <a:lstStyle>
            <a:lvl1pPr defTabSz="5187655">
              <a:defRPr sz="6800">
                <a:latin typeface="Arial" pitchFamily="-112" charset="0"/>
                <a:ea typeface="ＭＳ Ｐゴシック" pitchFamily="-112" charset="-128"/>
                <a:cs typeface="ＭＳ Ｐゴシック" pitchFamily="-112" charset="-128"/>
              </a:defRPr>
            </a:lvl1pPr>
          </a:lstStyle>
          <a:p>
            <a:pPr>
              <a:defRPr/>
            </a:pPr>
            <a:endParaRPr lang="en-GB"/>
          </a:p>
        </p:txBody>
      </p:sp>
      <p:sp>
        <p:nvSpPr>
          <p:cNvPr id="246791" name="Rectangle 7"/>
          <p:cNvSpPr>
            <a:spLocks noGrp="1" noChangeArrowheads="1"/>
          </p:cNvSpPr>
          <p:nvPr>
            <p:ph type="sldNum" sz="quarter" idx="5"/>
          </p:nvPr>
        </p:nvSpPr>
        <p:spPr bwMode="auto">
          <a:xfrm>
            <a:off x="20131088" y="47440850"/>
            <a:ext cx="15403512" cy="2492375"/>
          </a:xfrm>
          <a:prstGeom prst="rect">
            <a:avLst/>
          </a:prstGeom>
          <a:noFill/>
          <a:ln w="9525">
            <a:noFill/>
            <a:miter lim="800000"/>
            <a:headEnd/>
            <a:tailEnd/>
          </a:ln>
          <a:effectLst/>
        </p:spPr>
        <p:txBody>
          <a:bodyPr vert="horz" wrap="square" lIns="518785" tIns="259395" rIns="518785" bIns="259395" numCol="1" anchor="b" anchorCtr="0" compatLnSpc="1">
            <a:prstTxWarp prst="textNoShape">
              <a:avLst/>
            </a:prstTxWarp>
          </a:bodyPr>
          <a:lstStyle>
            <a:lvl1pPr algn="r" defTabSz="5186363">
              <a:defRPr sz="6800">
                <a:latin typeface="Arial" charset="0"/>
                <a:ea typeface="ＭＳ Ｐゴシック" charset="-128"/>
              </a:defRPr>
            </a:lvl1pPr>
          </a:lstStyle>
          <a:p>
            <a:pPr>
              <a:defRPr/>
            </a:pPr>
            <a:fld id="{02940DA6-E4DB-4BF7-9AA2-B274E48CC3A5}" type="slidenum">
              <a:rPr lang="en-US"/>
              <a:pPr>
                <a:defRPr/>
              </a:pPr>
              <a:t>‹#›</a:t>
            </a:fld>
            <a:endParaRPr lang="en-US" dirty="0"/>
          </a:p>
        </p:txBody>
      </p:sp>
    </p:spTree>
    <p:extLst>
      <p:ext uri="{BB962C8B-B14F-4D97-AF65-F5344CB8AC3E}">
        <p14:creationId xmlns:p14="http://schemas.microsoft.com/office/powerpoint/2010/main" val="405242215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ＭＳ Ｐゴシック" pitchFamily="18" charset="-128"/>
        <a:cs typeface="ＭＳ Ｐゴシック" pitchFamily="18"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solidFill>
            <a:srgbClr val="FFFFFF"/>
          </a:solidFill>
          <a:ln/>
        </p:spPr>
      </p:sp>
      <p:sp>
        <p:nvSpPr>
          <p:cNvPr id="46083" name="Rectangle 3"/>
          <p:cNvSpPr>
            <a:spLocks noGrp="1" noChangeArrowheads="1"/>
          </p:cNvSpPr>
          <p:nvPr>
            <p:ph type="body" idx="1"/>
          </p:nvPr>
        </p:nvSpPr>
        <p:spPr>
          <a:xfrm>
            <a:off x="3556000" y="23731538"/>
            <a:ext cx="28430538" cy="22461537"/>
          </a:xfrm>
          <a:noFill/>
          <a:ln>
            <a:solidFill>
              <a:srgbClr val="000000"/>
            </a:solidFill>
          </a:ln>
          <a:extLst>
            <a:ext uri="{909E8E84-426E-40DD-AFC4-6F175D3DCCD1}">
              <a14:hiddenFill xmlns:a14="http://schemas.microsoft.com/office/drawing/2010/main">
                <a:solidFill>
                  <a:srgbClr val="FFFFFF"/>
                </a:solidFill>
              </a14:hiddenFill>
            </a:ext>
          </a:extLst>
        </p:spPr>
        <p:txBody>
          <a:bodyPr lIns="506202" tIns="253101" rIns="506202" bIns="253101"/>
          <a:lstStyle/>
          <a:p>
            <a:endParaRPr lang="en-GB" dirty="0" smtClean="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1"/>
          <p:cNvSpPr>
            <a:spLocks noGrp="1"/>
          </p:cNvSpPr>
          <p:nvPr>
            <p:ph type="title"/>
          </p:nvPr>
        </p:nvSpPr>
        <p:spPr>
          <a:xfrm>
            <a:off x="469504" y="4976465"/>
            <a:ext cx="8420100" cy="413120"/>
          </a:xfrm>
        </p:spPr>
        <p:txBody>
          <a:bodyPr/>
          <a:lstStyle>
            <a:lvl1pPr algn="l">
              <a:defRPr sz="1400" b="0" cap="none"/>
            </a:lvl1pPr>
          </a:lstStyle>
          <a:p>
            <a:r>
              <a:rPr lang="en-US" dirty="0" smtClean="0"/>
              <a:t>Click to edit Master title style</a:t>
            </a:r>
            <a:endParaRPr lang="en-US" dirty="0"/>
          </a:p>
        </p:txBody>
      </p:sp>
      <p:sp>
        <p:nvSpPr>
          <p:cNvPr id="4" name="Text Placeholder 2"/>
          <p:cNvSpPr>
            <a:spLocks noGrp="1"/>
          </p:cNvSpPr>
          <p:nvPr>
            <p:ph type="body" idx="1"/>
          </p:nvPr>
        </p:nvSpPr>
        <p:spPr>
          <a:xfrm>
            <a:off x="469504" y="3873782"/>
            <a:ext cx="8420100" cy="1088297"/>
          </a:xfrm>
          <a:prstGeom prst="rect">
            <a:avLst/>
          </a:prstGeom>
        </p:spPr>
        <p:txBody>
          <a:bodyPr anchor="b"/>
          <a:lstStyle>
            <a:lvl1pPr marL="0" indent="0">
              <a:lnSpc>
                <a:spcPct val="70000"/>
              </a:lnSpc>
              <a:spcAft>
                <a:spcPts val="0"/>
              </a:spcAft>
              <a:buNone/>
              <a:defRPr sz="3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a:t>
            </a:r>
          </a:p>
        </p:txBody>
      </p:sp>
      <p:sp>
        <p:nvSpPr>
          <p:cNvPr id="2" name="TextBox 1"/>
          <p:cNvSpPr txBox="1"/>
          <p:nvPr userDrawn="1"/>
        </p:nvSpPr>
        <p:spPr>
          <a:xfrm>
            <a:off x="5500051" y="6507063"/>
            <a:ext cx="941283" cy="246221"/>
          </a:xfrm>
          <a:prstGeom prst="rect">
            <a:avLst/>
          </a:prstGeom>
          <a:noFill/>
        </p:spPr>
        <p:txBody>
          <a:bodyPr wrap="none" rtlCol="0">
            <a:spAutoFit/>
          </a:bodyPr>
          <a:lstStyle/>
          <a:p>
            <a:r>
              <a:rPr lang="en-US" sz="1000" dirty="0" smtClean="0">
                <a:latin typeface="Georgia" pitchFamily="18" charset="0"/>
                <a:ea typeface="ＭＳ Ｐゴシック" pitchFamily="34" charset="-128"/>
              </a:rPr>
              <a:t>Prepared by: </a:t>
            </a:r>
            <a:endParaRPr lang="en-US" sz="1000" dirty="0"/>
          </a:p>
        </p:txBody>
      </p:sp>
    </p:spTree>
    <p:extLst>
      <p:ext uri="{BB962C8B-B14F-4D97-AF65-F5344CB8AC3E}">
        <p14:creationId xmlns:p14="http://schemas.microsoft.com/office/powerpoint/2010/main" val="460296349"/>
      </p:ext>
    </p:extLst>
  </p:cSld>
  <p:clrMapOvr>
    <a:masterClrMapping/>
  </p:clrMapOvr>
  <p:transition spd="med">
    <p:cu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3228B0-30B7-4159-9116-D1B240624349}" type="datetimeFigureOut">
              <a:rPr lang="en-US" smtClean="0"/>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146716-0DCC-4AC2-8C4E-2BD384CA375C}" type="slidenum">
              <a:rPr lang="en-US" smtClean="0"/>
              <a:t>‹#›</a:t>
            </a:fld>
            <a:endParaRPr lang="en-US"/>
          </a:p>
        </p:txBody>
      </p:sp>
    </p:spTree>
    <p:extLst>
      <p:ext uri="{BB962C8B-B14F-4D97-AF65-F5344CB8AC3E}">
        <p14:creationId xmlns:p14="http://schemas.microsoft.com/office/powerpoint/2010/main" val="78198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3228B0-30B7-4159-9116-D1B240624349}" type="datetimeFigureOut">
              <a:rPr lang="en-US" smtClean="0"/>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146716-0DCC-4AC2-8C4E-2BD384CA375C}" type="slidenum">
              <a:rPr lang="en-US" smtClean="0"/>
              <a:t>‹#›</a:t>
            </a:fld>
            <a:endParaRPr lang="en-US"/>
          </a:p>
        </p:txBody>
      </p:sp>
    </p:spTree>
    <p:extLst>
      <p:ext uri="{BB962C8B-B14F-4D97-AF65-F5344CB8AC3E}">
        <p14:creationId xmlns:p14="http://schemas.microsoft.com/office/powerpoint/2010/main" val="3049709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03228B0-30B7-4159-9116-D1B240624349}" type="datetimeFigureOut">
              <a:rPr lang="en-US" smtClean="0"/>
              <a:t>12/9/2015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146716-0DCC-4AC2-8C4E-2BD384CA375C}" type="slidenum">
              <a:rPr lang="en-US" smtClean="0"/>
              <a:t>‹#›</a:t>
            </a:fld>
            <a:endParaRPr lang="en-US"/>
          </a:p>
        </p:txBody>
      </p:sp>
    </p:spTree>
    <p:extLst>
      <p:ext uri="{BB962C8B-B14F-4D97-AF65-F5344CB8AC3E}">
        <p14:creationId xmlns:p14="http://schemas.microsoft.com/office/powerpoint/2010/main" val="970924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03228B0-30B7-4159-9116-D1B240624349}" type="datetimeFigureOut">
              <a:rPr lang="en-US" smtClean="0"/>
              <a:t>12/9/2015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146716-0DCC-4AC2-8C4E-2BD384CA375C}" type="slidenum">
              <a:rPr lang="en-US" smtClean="0"/>
              <a:t>‹#›</a:t>
            </a:fld>
            <a:endParaRPr lang="en-US"/>
          </a:p>
        </p:txBody>
      </p:sp>
    </p:spTree>
    <p:extLst>
      <p:ext uri="{BB962C8B-B14F-4D97-AF65-F5344CB8AC3E}">
        <p14:creationId xmlns:p14="http://schemas.microsoft.com/office/powerpoint/2010/main" val="3469666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03228B0-30B7-4159-9116-D1B240624349}" type="datetimeFigureOut">
              <a:rPr lang="en-US" smtClean="0"/>
              <a:t>12/9/2015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146716-0DCC-4AC2-8C4E-2BD384CA375C}" type="slidenum">
              <a:rPr lang="en-US" smtClean="0"/>
              <a:t>‹#›</a:t>
            </a:fld>
            <a:endParaRPr lang="en-US"/>
          </a:p>
        </p:txBody>
      </p:sp>
    </p:spTree>
    <p:extLst>
      <p:ext uri="{BB962C8B-B14F-4D97-AF65-F5344CB8AC3E}">
        <p14:creationId xmlns:p14="http://schemas.microsoft.com/office/powerpoint/2010/main" val="1290257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3228B0-30B7-4159-9116-D1B240624349}" type="datetimeFigureOut">
              <a:rPr lang="en-US" smtClean="0"/>
              <a:t>12/9/2015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146716-0DCC-4AC2-8C4E-2BD384CA375C}" type="slidenum">
              <a:rPr lang="en-US" smtClean="0"/>
              <a:t>‹#›</a:t>
            </a:fld>
            <a:endParaRPr lang="en-US"/>
          </a:p>
        </p:txBody>
      </p:sp>
    </p:spTree>
    <p:extLst>
      <p:ext uri="{BB962C8B-B14F-4D97-AF65-F5344CB8AC3E}">
        <p14:creationId xmlns:p14="http://schemas.microsoft.com/office/powerpoint/2010/main" val="1891142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3228B0-30B7-4159-9116-D1B240624349}" type="datetimeFigureOut">
              <a:rPr lang="en-US" smtClean="0"/>
              <a:t>12/9/2015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146716-0DCC-4AC2-8C4E-2BD384CA375C}" type="slidenum">
              <a:rPr lang="en-US" smtClean="0"/>
              <a:t>‹#›</a:t>
            </a:fld>
            <a:endParaRPr lang="en-US"/>
          </a:p>
        </p:txBody>
      </p:sp>
    </p:spTree>
    <p:extLst>
      <p:ext uri="{BB962C8B-B14F-4D97-AF65-F5344CB8AC3E}">
        <p14:creationId xmlns:p14="http://schemas.microsoft.com/office/powerpoint/2010/main" val="18975567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3228B0-30B7-4159-9116-D1B240624349}" type="datetimeFigureOut">
              <a:rPr lang="en-US" smtClean="0"/>
              <a:t>12/9/2015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146716-0DCC-4AC2-8C4E-2BD384CA375C}" type="slidenum">
              <a:rPr lang="en-US" smtClean="0"/>
              <a:t>‹#›</a:t>
            </a:fld>
            <a:endParaRPr lang="en-US"/>
          </a:p>
        </p:txBody>
      </p:sp>
    </p:spTree>
    <p:extLst>
      <p:ext uri="{BB962C8B-B14F-4D97-AF65-F5344CB8AC3E}">
        <p14:creationId xmlns:p14="http://schemas.microsoft.com/office/powerpoint/2010/main" val="23403621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3228B0-30B7-4159-9116-D1B240624349}" type="datetimeFigureOut">
              <a:rPr lang="en-US" smtClean="0"/>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146716-0DCC-4AC2-8C4E-2BD384CA375C}" type="slidenum">
              <a:rPr lang="en-US" smtClean="0"/>
              <a:t>‹#›</a:t>
            </a:fld>
            <a:endParaRPr lang="en-US"/>
          </a:p>
        </p:txBody>
      </p:sp>
    </p:spTree>
    <p:extLst>
      <p:ext uri="{BB962C8B-B14F-4D97-AF65-F5344CB8AC3E}">
        <p14:creationId xmlns:p14="http://schemas.microsoft.com/office/powerpoint/2010/main" val="2237967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8"/>
            <a:ext cx="222885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95300" y="274638"/>
            <a:ext cx="653415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3228B0-30B7-4159-9116-D1B240624349}" type="datetimeFigureOut">
              <a:rPr lang="en-US" smtClean="0"/>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146716-0DCC-4AC2-8C4E-2BD384CA375C}" type="slidenum">
              <a:rPr lang="en-US" smtClean="0"/>
              <a:t>‹#›</a:t>
            </a:fld>
            <a:endParaRPr lang="en-US"/>
          </a:p>
        </p:txBody>
      </p:sp>
    </p:spTree>
    <p:extLst>
      <p:ext uri="{BB962C8B-B14F-4D97-AF65-F5344CB8AC3E}">
        <p14:creationId xmlns:p14="http://schemas.microsoft.com/office/powerpoint/2010/main" val="3751885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83262" y="984250"/>
            <a:ext cx="8915400" cy="51689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31965509"/>
      </p:ext>
    </p:extLst>
  </p:cSld>
  <p:clrMapOvr>
    <a:masterClrMapping/>
  </p:clrMapOvr>
  <p:transition spd="med">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617573"/>
      </p:ext>
    </p:extLst>
  </p:cSld>
  <p:clrMapOvr>
    <a:masterClrMapping/>
  </p:clrMapOvr>
  <p:transition spd="med">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9504" y="3375032"/>
            <a:ext cx="8420100" cy="1362075"/>
          </a:xfrm>
        </p:spPr>
        <p:txBody>
          <a:bodyPr/>
          <a:lstStyle>
            <a:lvl1pPr algn="l">
              <a:defRPr sz="1400" b="0"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469504" y="1874847"/>
            <a:ext cx="8420100" cy="1500187"/>
          </a:xfrm>
          <a:prstGeom prst="rect">
            <a:avLst/>
          </a:prstGeom>
        </p:spPr>
        <p:txBody>
          <a:bodyPr anchor="b"/>
          <a:lstStyle>
            <a:lvl1pPr marL="0" indent="0">
              <a:lnSpc>
                <a:spcPct val="70000"/>
              </a:lnSpc>
              <a:buNone/>
              <a:defRPr sz="3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extLst>
      <p:ext uri="{BB962C8B-B14F-4D97-AF65-F5344CB8AC3E}">
        <p14:creationId xmlns:p14="http://schemas.microsoft.com/office/powerpoint/2010/main" val="96525519"/>
      </p:ext>
    </p:extLst>
  </p:cSld>
  <p:clrMapOvr>
    <a:masterClrMapping/>
  </p:clrMapOvr>
  <p:transition spd="med">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1102618"/>
      </p:ext>
    </p:extLst>
  </p:cSld>
  <p:clrMapOvr>
    <a:masterClrMapping/>
  </p:clrMapOvr>
  <p:transition spd="med">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28229" y="909638"/>
            <a:ext cx="8927438" cy="5427662"/>
          </a:xfrm>
          <a:prstGeom prst="rect">
            <a:avLst/>
          </a:prstGeo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3" name="Title 1"/>
          <p:cNvSpPr>
            <a:spLocks noGrp="1"/>
          </p:cNvSpPr>
          <p:nvPr>
            <p:ph type="title" idx="10"/>
          </p:nvPr>
        </p:nvSpPr>
        <p:spPr>
          <a:xfrm>
            <a:off x="479827" y="304800"/>
            <a:ext cx="8922279" cy="501650"/>
          </a:xfrm>
        </p:spPr>
        <p:txBody>
          <a:bodyPr/>
          <a:lstStyle/>
          <a:p>
            <a:r>
              <a:rPr lang="en-US" smtClean="0"/>
              <a:t>Click to edit Master title style</a:t>
            </a:r>
            <a:endParaRPr lang="en-US"/>
          </a:p>
        </p:txBody>
      </p:sp>
    </p:spTree>
    <p:extLst>
      <p:ext uri="{BB962C8B-B14F-4D97-AF65-F5344CB8AC3E}">
        <p14:creationId xmlns:p14="http://schemas.microsoft.com/office/powerpoint/2010/main" val="693656230"/>
      </p:ext>
    </p:extLst>
  </p:cSld>
  <p:clrMapOvr>
    <a:masterClrMapping/>
  </p:clrMapOvr>
  <p:transition spd="med">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9507" y="322263"/>
            <a:ext cx="8922279" cy="50165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83262" y="1689100"/>
            <a:ext cx="4375150" cy="46482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023512" y="1689100"/>
            <a:ext cx="4375150" cy="4648200"/>
          </a:xfrm>
        </p:spPr>
        <p:txBody>
          <a:bodyPr/>
          <a:lstStyle>
            <a:lvl1pPr>
              <a:defRPr sz="2000"/>
            </a:lvl1pPr>
            <a:lvl2pPr>
              <a:defRPr sz="1800"/>
            </a:lvl2pPr>
            <a:lvl3pPr>
              <a:defRPr sz="1600"/>
            </a:lvl3pPr>
            <a:lvl4pPr>
              <a:defRPr sz="14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23273237"/>
      </p:ext>
    </p:extLst>
  </p:cSld>
  <p:clrMapOvr>
    <a:masterClrMapping/>
  </p:clrMapOvr>
  <p:transition spd="med">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2009981"/>
      </p:ext>
    </p:extLst>
  </p:cSld>
  <p:clrMapOvr>
    <a:masterClrMapping/>
  </p:clrMapOvr>
  <p:transition spd="med">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03228B0-30B7-4159-9116-D1B240624349}" type="datetimeFigureOut">
              <a:rPr lang="en-US" smtClean="0"/>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146716-0DCC-4AC2-8C4E-2BD384CA375C}" type="slidenum">
              <a:rPr lang="en-US" smtClean="0"/>
              <a:t>‹#›</a:t>
            </a:fld>
            <a:endParaRPr lang="en-US"/>
          </a:p>
        </p:txBody>
      </p:sp>
    </p:spTree>
    <p:extLst>
      <p:ext uri="{BB962C8B-B14F-4D97-AF65-F5344CB8AC3E}">
        <p14:creationId xmlns:p14="http://schemas.microsoft.com/office/powerpoint/2010/main" val="2796106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9"/>
          <p:cNvSpPr>
            <a:spLocks noGrp="1" noChangeArrowheads="1"/>
          </p:cNvSpPr>
          <p:nvPr>
            <p:ph type="title"/>
          </p:nvPr>
        </p:nvSpPr>
        <p:spPr bwMode="auto">
          <a:xfrm>
            <a:off x="479425" y="304800"/>
            <a:ext cx="8923338"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t" anchorCtr="0" compatLnSpc="1">
            <a:prstTxWarp prst="textNoShape">
              <a:avLst/>
            </a:prstTxWarp>
          </a:bodyPr>
          <a:lstStyle/>
          <a:p>
            <a:pPr lvl="0"/>
            <a:r>
              <a:rPr lang="en-US" smtClean="0"/>
              <a:t>Click to edit Master title style</a:t>
            </a:r>
          </a:p>
        </p:txBody>
      </p:sp>
      <p:sp>
        <p:nvSpPr>
          <p:cNvPr id="1027" name="Rectangle 10"/>
          <p:cNvSpPr>
            <a:spLocks noGrp="1" noChangeArrowheads="1"/>
          </p:cNvSpPr>
          <p:nvPr>
            <p:ph type="body" idx="1"/>
          </p:nvPr>
        </p:nvSpPr>
        <p:spPr bwMode="auto">
          <a:xfrm>
            <a:off x="482600" y="863600"/>
            <a:ext cx="8915400" cy="562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Text Box 14"/>
          <p:cNvSpPr txBox="1">
            <a:spLocks noChangeArrowheads="1"/>
          </p:cNvSpPr>
          <p:nvPr userDrawn="1"/>
        </p:nvSpPr>
        <p:spPr bwMode="auto">
          <a:xfrm>
            <a:off x="1357313" y="6580188"/>
            <a:ext cx="7589837"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Georgia" pitchFamily="18" charset="0"/>
                <a:ea typeface="ＭＳ Ｐゴシック" pitchFamily="34" charset="-128"/>
              </a:defRPr>
            </a:lvl1pPr>
            <a:lvl2pPr marL="742950" indent="-285750" eaLnBrk="0" hangingPunct="0">
              <a:defRPr>
                <a:solidFill>
                  <a:schemeClr val="tx1"/>
                </a:solidFill>
                <a:latin typeface="Georgia" pitchFamily="18" charset="0"/>
                <a:ea typeface="ＭＳ Ｐゴシック" pitchFamily="34" charset="-128"/>
              </a:defRPr>
            </a:lvl2pPr>
            <a:lvl3pPr marL="1143000" indent="-228600" eaLnBrk="0" hangingPunct="0">
              <a:defRPr>
                <a:solidFill>
                  <a:schemeClr val="tx1"/>
                </a:solidFill>
                <a:latin typeface="Georgia" pitchFamily="18" charset="0"/>
                <a:ea typeface="ＭＳ Ｐゴシック" pitchFamily="34" charset="-128"/>
              </a:defRPr>
            </a:lvl3pPr>
            <a:lvl4pPr marL="1600200" indent="-228600" eaLnBrk="0" hangingPunct="0">
              <a:defRPr>
                <a:solidFill>
                  <a:schemeClr val="tx1"/>
                </a:solidFill>
                <a:latin typeface="Georgia" pitchFamily="18" charset="0"/>
                <a:ea typeface="ＭＳ Ｐゴシック" pitchFamily="34" charset="-128"/>
              </a:defRPr>
            </a:lvl4pPr>
            <a:lvl5pPr marL="2057400" indent="-228600" eaLnBrk="0" hangingPunct="0">
              <a:defRPr>
                <a:solidFill>
                  <a:schemeClr val="tx1"/>
                </a:solidFill>
                <a:latin typeface="Georgia"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Georgia"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Georgia"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Georgia"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Georgia" pitchFamily="18" charset="0"/>
                <a:ea typeface="ＭＳ Ｐゴシック" pitchFamily="34" charset="-128"/>
              </a:defRPr>
            </a:lvl9pPr>
          </a:lstStyle>
          <a:p>
            <a:pPr>
              <a:lnSpc>
                <a:spcPct val="101000"/>
              </a:lnSpc>
              <a:spcBef>
                <a:spcPct val="50000"/>
              </a:spcBef>
              <a:defRPr/>
            </a:pPr>
            <a:r>
              <a:rPr lang="en-US" sz="700" b="1" dirty="0" smtClean="0">
                <a:solidFill>
                  <a:srgbClr val="4D4D4D"/>
                </a:solidFill>
              </a:rPr>
              <a:t>© COPYRIGHT 2010 SAPIENT CORPORATION   |   CONFIDENTIAL</a:t>
            </a:r>
          </a:p>
        </p:txBody>
      </p:sp>
      <p:sp>
        <p:nvSpPr>
          <p:cNvPr id="1029" name="Text Box 14"/>
          <p:cNvSpPr txBox="1">
            <a:spLocks noChangeArrowheads="1"/>
          </p:cNvSpPr>
          <p:nvPr userDrawn="1"/>
        </p:nvSpPr>
        <p:spPr bwMode="auto">
          <a:xfrm>
            <a:off x="9240838" y="6553200"/>
            <a:ext cx="442912"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eaLnBrk="0" hangingPunct="0">
              <a:tabLst>
                <a:tab pos="11025188" algn="r"/>
              </a:tabLst>
              <a:defRPr>
                <a:solidFill>
                  <a:schemeClr val="tx1"/>
                </a:solidFill>
                <a:latin typeface="Georgia" pitchFamily="18" charset="0"/>
                <a:ea typeface="ＭＳ Ｐゴシック" pitchFamily="34" charset="-128"/>
              </a:defRPr>
            </a:lvl1pPr>
            <a:lvl2pPr marL="742950" indent="-285750" defTabSz="912813" eaLnBrk="0" hangingPunct="0">
              <a:tabLst>
                <a:tab pos="11025188" algn="r"/>
              </a:tabLst>
              <a:defRPr>
                <a:solidFill>
                  <a:schemeClr val="tx1"/>
                </a:solidFill>
                <a:latin typeface="Georgia" pitchFamily="18" charset="0"/>
                <a:ea typeface="ＭＳ Ｐゴシック" pitchFamily="34" charset="-128"/>
              </a:defRPr>
            </a:lvl2pPr>
            <a:lvl3pPr marL="1143000" indent="-228600" defTabSz="912813" eaLnBrk="0" hangingPunct="0">
              <a:tabLst>
                <a:tab pos="11025188" algn="r"/>
              </a:tabLst>
              <a:defRPr>
                <a:solidFill>
                  <a:schemeClr val="tx1"/>
                </a:solidFill>
                <a:latin typeface="Georgia" pitchFamily="18" charset="0"/>
                <a:ea typeface="ＭＳ Ｐゴシック" pitchFamily="34" charset="-128"/>
              </a:defRPr>
            </a:lvl3pPr>
            <a:lvl4pPr marL="1600200" indent="-228600" defTabSz="912813" eaLnBrk="0" hangingPunct="0">
              <a:tabLst>
                <a:tab pos="11025188" algn="r"/>
              </a:tabLst>
              <a:defRPr>
                <a:solidFill>
                  <a:schemeClr val="tx1"/>
                </a:solidFill>
                <a:latin typeface="Georgia" pitchFamily="18" charset="0"/>
                <a:ea typeface="ＭＳ Ｐゴシック" pitchFamily="34" charset="-128"/>
              </a:defRPr>
            </a:lvl4pPr>
            <a:lvl5pPr marL="2057400" indent="-228600" defTabSz="912813" eaLnBrk="0" hangingPunct="0">
              <a:tabLst>
                <a:tab pos="11025188" algn="r"/>
              </a:tabLst>
              <a:defRPr>
                <a:solidFill>
                  <a:schemeClr val="tx1"/>
                </a:solidFill>
                <a:latin typeface="Georgia" pitchFamily="18" charset="0"/>
                <a:ea typeface="ＭＳ Ｐゴシック" pitchFamily="34" charset="-128"/>
              </a:defRPr>
            </a:lvl5pPr>
            <a:lvl6pPr marL="2514600" indent="-228600" defTabSz="912813" eaLnBrk="0" fontAlgn="base" hangingPunct="0">
              <a:spcBef>
                <a:spcPct val="0"/>
              </a:spcBef>
              <a:spcAft>
                <a:spcPct val="0"/>
              </a:spcAft>
              <a:tabLst>
                <a:tab pos="11025188" algn="r"/>
              </a:tabLst>
              <a:defRPr>
                <a:solidFill>
                  <a:schemeClr val="tx1"/>
                </a:solidFill>
                <a:latin typeface="Georgia" pitchFamily="18" charset="0"/>
                <a:ea typeface="ＭＳ Ｐゴシック" pitchFamily="34" charset="-128"/>
              </a:defRPr>
            </a:lvl6pPr>
            <a:lvl7pPr marL="2971800" indent="-228600" defTabSz="912813" eaLnBrk="0" fontAlgn="base" hangingPunct="0">
              <a:spcBef>
                <a:spcPct val="0"/>
              </a:spcBef>
              <a:spcAft>
                <a:spcPct val="0"/>
              </a:spcAft>
              <a:tabLst>
                <a:tab pos="11025188" algn="r"/>
              </a:tabLst>
              <a:defRPr>
                <a:solidFill>
                  <a:schemeClr val="tx1"/>
                </a:solidFill>
                <a:latin typeface="Georgia" pitchFamily="18" charset="0"/>
                <a:ea typeface="ＭＳ Ｐゴシック" pitchFamily="34" charset="-128"/>
              </a:defRPr>
            </a:lvl7pPr>
            <a:lvl8pPr marL="3429000" indent="-228600" defTabSz="912813" eaLnBrk="0" fontAlgn="base" hangingPunct="0">
              <a:spcBef>
                <a:spcPct val="0"/>
              </a:spcBef>
              <a:spcAft>
                <a:spcPct val="0"/>
              </a:spcAft>
              <a:tabLst>
                <a:tab pos="11025188" algn="r"/>
              </a:tabLst>
              <a:defRPr>
                <a:solidFill>
                  <a:schemeClr val="tx1"/>
                </a:solidFill>
                <a:latin typeface="Georgia" pitchFamily="18" charset="0"/>
                <a:ea typeface="ＭＳ Ｐゴシック" pitchFamily="34" charset="-128"/>
              </a:defRPr>
            </a:lvl8pPr>
            <a:lvl9pPr marL="3886200" indent="-228600" defTabSz="912813" eaLnBrk="0" fontAlgn="base" hangingPunct="0">
              <a:spcBef>
                <a:spcPct val="0"/>
              </a:spcBef>
              <a:spcAft>
                <a:spcPct val="0"/>
              </a:spcAft>
              <a:tabLst>
                <a:tab pos="11025188" algn="r"/>
              </a:tabLst>
              <a:defRPr>
                <a:solidFill>
                  <a:schemeClr val="tx1"/>
                </a:solidFill>
                <a:latin typeface="Georgia" pitchFamily="18" charset="0"/>
                <a:ea typeface="ＭＳ Ｐゴシック" pitchFamily="34" charset="-128"/>
              </a:defRPr>
            </a:lvl9pPr>
          </a:lstStyle>
          <a:p>
            <a:pPr algn="r">
              <a:lnSpc>
                <a:spcPct val="101000"/>
              </a:lnSpc>
              <a:spcBef>
                <a:spcPct val="50000"/>
              </a:spcBef>
              <a:defRPr/>
            </a:pPr>
            <a:r>
              <a:rPr lang="en-US" sz="800" b="1" dirty="0" smtClean="0">
                <a:solidFill>
                  <a:srgbClr val="808080"/>
                </a:solidFill>
              </a:rPr>
              <a:t> </a:t>
            </a:r>
            <a:fld id="{B01E46AA-3D04-47BB-8872-A74037935CB9}" type="slidenum">
              <a:rPr lang="en-US" sz="900" b="1" smtClean="0">
                <a:solidFill>
                  <a:srgbClr val="4D4D4D"/>
                </a:solidFill>
              </a:rPr>
              <a:pPr algn="r">
                <a:lnSpc>
                  <a:spcPct val="101000"/>
                </a:lnSpc>
                <a:spcBef>
                  <a:spcPct val="50000"/>
                </a:spcBef>
                <a:defRPr/>
              </a:pPr>
              <a:t>‹#›</a:t>
            </a:fld>
            <a:endParaRPr lang="en-US" sz="1200" b="1" dirty="0" smtClean="0">
              <a:solidFill>
                <a:srgbClr val="4D4D4D"/>
              </a:solidFill>
            </a:endParaRPr>
          </a:p>
        </p:txBody>
      </p:sp>
      <p:pic>
        <p:nvPicPr>
          <p:cNvPr id="1030" name="Picture 7" descr="SapientNitro_Logo_PMS179.eps"/>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60338" y="6505575"/>
            <a:ext cx="11461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userDrawn="1"/>
        </p:nvSpPr>
        <p:spPr>
          <a:xfrm>
            <a:off x="5500051" y="6507063"/>
            <a:ext cx="3187091" cy="246221"/>
          </a:xfrm>
          <a:prstGeom prst="rect">
            <a:avLst/>
          </a:prstGeom>
          <a:noFill/>
        </p:spPr>
        <p:txBody>
          <a:bodyPr wrap="none" rtlCol="0">
            <a:spAutoFit/>
          </a:bodyPr>
          <a:lstStyle/>
          <a:p>
            <a:r>
              <a:rPr lang="en-US" sz="1000" dirty="0" smtClean="0">
                <a:latin typeface="Georgia" pitchFamily="18" charset="0"/>
                <a:ea typeface="ＭＳ Ｐゴシック" pitchFamily="34" charset="-128"/>
              </a:rPr>
              <a:t>Prepared by: Devender Kumar, Glassmill India Team</a:t>
            </a:r>
            <a:endParaRPr lang="en-US" sz="1000" dirty="0"/>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Lst>
  <p:transition spd="med">
    <p:cut/>
  </p:transition>
  <p:timing>
    <p:tnLst>
      <p:par>
        <p:cTn id="1" dur="indefinite" restart="never" nodeType="tmRoot"/>
      </p:par>
    </p:tnLst>
  </p:timing>
  <p:txStyles>
    <p:titleStyle>
      <a:lvl1pPr algn="l" rtl="0" eaLnBrk="0" fontAlgn="base" hangingPunct="0">
        <a:spcBef>
          <a:spcPct val="0"/>
        </a:spcBef>
        <a:spcAft>
          <a:spcPct val="0"/>
        </a:spcAft>
        <a:defRPr sz="2000" b="1">
          <a:solidFill>
            <a:schemeClr val="bg2"/>
          </a:solidFill>
          <a:latin typeface="Georgia" pitchFamily="-112" charset="0"/>
          <a:ea typeface="ＭＳ Ｐゴシック" pitchFamily="18" charset="-128"/>
          <a:cs typeface="ＭＳ Ｐゴシック" pitchFamily="18" charset="-128"/>
        </a:defRPr>
      </a:lvl1pPr>
      <a:lvl2pPr algn="l" rtl="0" eaLnBrk="0" fontAlgn="base" hangingPunct="0">
        <a:spcBef>
          <a:spcPct val="0"/>
        </a:spcBef>
        <a:spcAft>
          <a:spcPct val="0"/>
        </a:spcAft>
        <a:defRPr sz="2000" b="1">
          <a:solidFill>
            <a:schemeClr val="bg2"/>
          </a:solidFill>
          <a:latin typeface="Georgia" pitchFamily="-112" charset="0"/>
          <a:ea typeface="ＭＳ Ｐゴシック" pitchFamily="18" charset="-128"/>
          <a:cs typeface="ＭＳ Ｐゴシック" pitchFamily="18" charset="-128"/>
        </a:defRPr>
      </a:lvl2pPr>
      <a:lvl3pPr algn="l" rtl="0" eaLnBrk="0" fontAlgn="base" hangingPunct="0">
        <a:spcBef>
          <a:spcPct val="0"/>
        </a:spcBef>
        <a:spcAft>
          <a:spcPct val="0"/>
        </a:spcAft>
        <a:defRPr sz="2000" b="1">
          <a:solidFill>
            <a:schemeClr val="bg2"/>
          </a:solidFill>
          <a:latin typeface="Georgia" pitchFamily="-112" charset="0"/>
          <a:ea typeface="ＭＳ Ｐゴシック" pitchFamily="18" charset="-128"/>
          <a:cs typeface="ＭＳ Ｐゴシック" pitchFamily="18" charset="-128"/>
        </a:defRPr>
      </a:lvl3pPr>
      <a:lvl4pPr algn="l" rtl="0" eaLnBrk="0" fontAlgn="base" hangingPunct="0">
        <a:spcBef>
          <a:spcPct val="0"/>
        </a:spcBef>
        <a:spcAft>
          <a:spcPct val="0"/>
        </a:spcAft>
        <a:defRPr sz="2000" b="1">
          <a:solidFill>
            <a:schemeClr val="bg2"/>
          </a:solidFill>
          <a:latin typeface="Georgia" pitchFamily="-112" charset="0"/>
          <a:ea typeface="ＭＳ Ｐゴシック" pitchFamily="18" charset="-128"/>
          <a:cs typeface="ＭＳ Ｐゴシック" pitchFamily="18" charset="-128"/>
        </a:defRPr>
      </a:lvl4pPr>
      <a:lvl5pPr algn="l" rtl="0" eaLnBrk="0" fontAlgn="base" hangingPunct="0">
        <a:spcBef>
          <a:spcPct val="0"/>
        </a:spcBef>
        <a:spcAft>
          <a:spcPct val="0"/>
        </a:spcAft>
        <a:defRPr sz="2000" b="1">
          <a:solidFill>
            <a:schemeClr val="bg2"/>
          </a:solidFill>
          <a:latin typeface="Georgia" pitchFamily="-112" charset="0"/>
          <a:ea typeface="ＭＳ Ｐゴシック" pitchFamily="18" charset="-128"/>
          <a:cs typeface="ＭＳ Ｐゴシック" pitchFamily="18" charset="-128"/>
        </a:defRPr>
      </a:lvl5pPr>
      <a:lvl6pPr marL="457200" algn="l" rtl="0" fontAlgn="base">
        <a:spcBef>
          <a:spcPct val="0"/>
        </a:spcBef>
        <a:spcAft>
          <a:spcPct val="0"/>
        </a:spcAft>
        <a:defRPr sz="2400">
          <a:solidFill>
            <a:srgbClr val="4D4D4D"/>
          </a:solidFill>
          <a:latin typeface="Arial" charset="0"/>
        </a:defRPr>
      </a:lvl6pPr>
      <a:lvl7pPr marL="914400" algn="l" rtl="0" fontAlgn="base">
        <a:spcBef>
          <a:spcPct val="0"/>
        </a:spcBef>
        <a:spcAft>
          <a:spcPct val="0"/>
        </a:spcAft>
        <a:defRPr sz="2400">
          <a:solidFill>
            <a:srgbClr val="4D4D4D"/>
          </a:solidFill>
          <a:latin typeface="Arial" charset="0"/>
        </a:defRPr>
      </a:lvl7pPr>
      <a:lvl8pPr marL="1371600" algn="l" rtl="0" fontAlgn="base">
        <a:spcBef>
          <a:spcPct val="0"/>
        </a:spcBef>
        <a:spcAft>
          <a:spcPct val="0"/>
        </a:spcAft>
        <a:defRPr sz="2400">
          <a:solidFill>
            <a:srgbClr val="4D4D4D"/>
          </a:solidFill>
          <a:latin typeface="Arial" charset="0"/>
        </a:defRPr>
      </a:lvl8pPr>
      <a:lvl9pPr marL="1828800" algn="l" rtl="0" fontAlgn="base">
        <a:spcBef>
          <a:spcPct val="0"/>
        </a:spcBef>
        <a:spcAft>
          <a:spcPct val="0"/>
        </a:spcAft>
        <a:defRPr sz="2400">
          <a:solidFill>
            <a:srgbClr val="4D4D4D"/>
          </a:solidFill>
          <a:latin typeface="Arial" charset="0"/>
        </a:defRPr>
      </a:lvl9pPr>
    </p:titleStyle>
    <p:bodyStyle>
      <a:lvl1pPr marL="285750" indent="-285750" algn="l" rtl="0" eaLnBrk="0" fontAlgn="base" hangingPunct="0">
        <a:lnSpc>
          <a:spcPct val="120000"/>
        </a:lnSpc>
        <a:spcBef>
          <a:spcPct val="20000"/>
        </a:spcBef>
        <a:spcAft>
          <a:spcPct val="0"/>
        </a:spcAft>
        <a:buClr>
          <a:schemeClr val="accent1"/>
        </a:buClr>
        <a:buFont typeface="Wingdings" pitchFamily="2" charset="2"/>
        <a:buBlip>
          <a:blip r:embed="rId11"/>
        </a:buBlip>
        <a:defRPr sz="3200">
          <a:solidFill>
            <a:srgbClr val="4D4D4D"/>
          </a:solidFill>
          <a:latin typeface="Georgia" pitchFamily="-112" charset="0"/>
          <a:ea typeface="ＭＳ Ｐゴシック" pitchFamily="18" charset="-128"/>
          <a:cs typeface="ＭＳ Ｐゴシック" pitchFamily="18" charset="-128"/>
        </a:defRPr>
      </a:lvl1pPr>
      <a:lvl2pPr marL="742950" indent="-247650" algn="l" rtl="0" eaLnBrk="0" fontAlgn="base" hangingPunct="0">
        <a:lnSpc>
          <a:spcPct val="120000"/>
        </a:lnSpc>
        <a:spcBef>
          <a:spcPct val="20000"/>
        </a:spcBef>
        <a:spcAft>
          <a:spcPct val="0"/>
        </a:spcAft>
        <a:buClr>
          <a:schemeClr val="tx1"/>
        </a:buClr>
        <a:buFont typeface="Wingdings" pitchFamily="2" charset="2"/>
        <a:buBlip>
          <a:blip r:embed="rId11"/>
        </a:buBlip>
        <a:defRPr sz="1600">
          <a:solidFill>
            <a:srgbClr val="4D4D4D"/>
          </a:solidFill>
          <a:latin typeface="Georgia" pitchFamily="-112" charset="0"/>
          <a:ea typeface="ＭＳ Ｐゴシック" pitchFamily="-112" charset="-128"/>
        </a:defRPr>
      </a:lvl2pPr>
      <a:lvl3pPr marL="1085850" indent="-228600" algn="l" rtl="0" eaLnBrk="0" fontAlgn="base" hangingPunct="0">
        <a:lnSpc>
          <a:spcPct val="120000"/>
        </a:lnSpc>
        <a:spcBef>
          <a:spcPct val="20000"/>
        </a:spcBef>
        <a:spcAft>
          <a:spcPct val="0"/>
        </a:spcAft>
        <a:buClr>
          <a:schemeClr val="tx2"/>
        </a:buClr>
        <a:buFont typeface="Wingdings" pitchFamily="2" charset="2"/>
        <a:buBlip>
          <a:blip r:embed="rId11"/>
        </a:buBlip>
        <a:defRPr sz="1400">
          <a:solidFill>
            <a:srgbClr val="4D4D4D"/>
          </a:solidFill>
          <a:latin typeface="Georgia" pitchFamily="-112" charset="0"/>
          <a:ea typeface="ＭＳ Ｐゴシック" pitchFamily="-112" charset="-128"/>
        </a:defRPr>
      </a:lvl3pPr>
      <a:lvl4pPr marL="1422400" indent="-168275" algn="l" rtl="0" eaLnBrk="0" fontAlgn="base" hangingPunct="0">
        <a:lnSpc>
          <a:spcPct val="120000"/>
        </a:lnSpc>
        <a:spcBef>
          <a:spcPct val="20000"/>
        </a:spcBef>
        <a:spcAft>
          <a:spcPct val="0"/>
        </a:spcAft>
        <a:buClr>
          <a:schemeClr val="tx2"/>
        </a:buClr>
        <a:buFont typeface="Wingdings" pitchFamily="2" charset="2"/>
        <a:buBlip>
          <a:blip r:embed="rId11"/>
        </a:buBlip>
        <a:defRPr sz="1200">
          <a:solidFill>
            <a:srgbClr val="4D4D4D"/>
          </a:solidFill>
          <a:latin typeface="Georgia" pitchFamily="-112" charset="0"/>
          <a:ea typeface="ＭＳ Ｐゴシック" pitchFamily="-112" charset="-128"/>
        </a:defRPr>
      </a:lvl4pPr>
      <a:lvl5pPr marL="1778000" indent="-171450" algn="l" rtl="0" eaLnBrk="0" fontAlgn="base" hangingPunct="0">
        <a:lnSpc>
          <a:spcPct val="120000"/>
        </a:lnSpc>
        <a:spcBef>
          <a:spcPct val="20000"/>
        </a:spcBef>
        <a:spcAft>
          <a:spcPct val="0"/>
        </a:spcAft>
        <a:buClr>
          <a:schemeClr val="tx2"/>
        </a:buClr>
        <a:buFont typeface="Wingdings" pitchFamily="2" charset="2"/>
        <a:buBlip>
          <a:blip r:embed="rId11"/>
        </a:buBlip>
        <a:defRPr sz="1000">
          <a:solidFill>
            <a:srgbClr val="4D4D4D"/>
          </a:solidFill>
          <a:latin typeface="Georgia" pitchFamily="-112" charset="0"/>
          <a:ea typeface="ＭＳ Ｐゴシック" pitchFamily="-112" charset="-128"/>
        </a:defRPr>
      </a:lvl5pPr>
      <a:lvl6pPr marL="2235200" indent="-171450" algn="l" rtl="0" fontAlgn="base">
        <a:spcBef>
          <a:spcPct val="20000"/>
        </a:spcBef>
        <a:spcAft>
          <a:spcPct val="0"/>
        </a:spcAft>
        <a:buClr>
          <a:schemeClr val="tx2"/>
        </a:buClr>
        <a:buFont typeface="Wingdings" pitchFamily="-96" charset="2"/>
        <a:buBlip>
          <a:blip r:embed="rId12"/>
        </a:buBlip>
        <a:defRPr sz="1000">
          <a:solidFill>
            <a:srgbClr val="4D4D4D"/>
          </a:solidFill>
          <a:latin typeface="+mn-lt"/>
        </a:defRPr>
      </a:lvl6pPr>
      <a:lvl7pPr marL="2692400" indent="-171450" algn="l" rtl="0" fontAlgn="base">
        <a:spcBef>
          <a:spcPct val="20000"/>
        </a:spcBef>
        <a:spcAft>
          <a:spcPct val="0"/>
        </a:spcAft>
        <a:buClr>
          <a:schemeClr val="tx2"/>
        </a:buClr>
        <a:buFont typeface="Wingdings" pitchFamily="-96" charset="2"/>
        <a:buBlip>
          <a:blip r:embed="rId12"/>
        </a:buBlip>
        <a:defRPr sz="1000">
          <a:solidFill>
            <a:srgbClr val="4D4D4D"/>
          </a:solidFill>
          <a:latin typeface="+mn-lt"/>
        </a:defRPr>
      </a:lvl7pPr>
      <a:lvl8pPr marL="3149600" indent="-171450" algn="l" rtl="0" fontAlgn="base">
        <a:spcBef>
          <a:spcPct val="20000"/>
        </a:spcBef>
        <a:spcAft>
          <a:spcPct val="0"/>
        </a:spcAft>
        <a:buClr>
          <a:schemeClr val="tx2"/>
        </a:buClr>
        <a:buFont typeface="Wingdings" pitchFamily="-96" charset="2"/>
        <a:buBlip>
          <a:blip r:embed="rId12"/>
        </a:buBlip>
        <a:defRPr sz="1000">
          <a:solidFill>
            <a:srgbClr val="4D4D4D"/>
          </a:solidFill>
          <a:latin typeface="+mn-lt"/>
        </a:defRPr>
      </a:lvl8pPr>
      <a:lvl9pPr marL="3606800" indent="-171450" algn="l" rtl="0" fontAlgn="base">
        <a:spcBef>
          <a:spcPct val="20000"/>
        </a:spcBef>
        <a:spcAft>
          <a:spcPct val="0"/>
        </a:spcAft>
        <a:buClr>
          <a:schemeClr val="tx2"/>
        </a:buClr>
        <a:buFont typeface="Wingdings" pitchFamily="-96" charset="2"/>
        <a:buBlip>
          <a:blip r:embed="rId12"/>
        </a:buBlip>
        <a:defRPr sz="1000">
          <a:solidFill>
            <a:srgbClr val="4D4D4D"/>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0"/>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50"/>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3228B0-30B7-4159-9116-D1B240624349}" type="datetimeFigureOut">
              <a:rPr lang="en-US" smtClean="0"/>
              <a:t>12/9/2015</a:t>
            </a:fld>
            <a:endParaRPr lang="en-US"/>
          </a:p>
        </p:txBody>
      </p:sp>
      <p:sp>
        <p:nvSpPr>
          <p:cNvPr id="5" name="Footer Placeholder 4"/>
          <p:cNvSpPr>
            <a:spLocks noGrp="1"/>
          </p:cNvSpPr>
          <p:nvPr>
            <p:ph type="ftr" sz="quarter" idx="3"/>
          </p:nvPr>
        </p:nvSpPr>
        <p:spPr>
          <a:xfrm>
            <a:off x="3384550" y="6356350"/>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99300" y="6356350"/>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146716-0DCC-4AC2-8C4E-2BD384CA375C}" type="slidenum">
              <a:rPr lang="en-US" smtClean="0"/>
              <a:t>‹#›</a:t>
            </a:fld>
            <a:endParaRPr lang="en-US"/>
          </a:p>
        </p:txBody>
      </p:sp>
    </p:spTree>
    <p:extLst>
      <p:ext uri="{BB962C8B-B14F-4D97-AF65-F5344CB8AC3E}">
        <p14:creationId xmlns:p14="http://schemas.microsoft.com/office/powerpoint/2010/main" val="1290459483"/>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8"/>
          <p:cNvSpPr>
            <a:spLocks noChangeArrowheads="1"/>
          </p:cNvSpPr>
          <p:nvPr/>
        </p:nvSpPr>
        <p:spPr bwMode="auto">
          <a:xfrm>
            <a:off x="0" y="3644900"/>
            <a:ext cx="9906000" cy="2222500"/>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solidFill>
                <a:schemeClr val="folHlink"/>
              </a:solidFill>
              <a:latin typeface="Calibri" panose="020F0502020204030204" pitchFamily="34" charset="0"/>
            </a:endParaRPr>
          </a:p>
        </p:txBody>
      </p:sp>
      <p:sp>
        <p:nvSpPr>
          <p:cNvPr id="2052" name="Rectangle 8"/>
          <p:cNvSpPr>
            <a:spLocks noChangeArrowheads="1"/>
          </p:cNvSpPr>
          <p:nvPr/>
        </p:nvSpPr>
        <p:spPr bwMode="auto">
          <a:xfrm>
            <a:off x="0" y="3644900"/>
            <a:ext cx="9906000" cy="2222500"/>
          </a:xfrm>
          <a:prstGeom prst="rect">
            <a:avLst/>
          </a:prstGeom>
          <a:solidFill>
            <a:srgbClr val="FF6600"/>
          </a:solidFill>
          <a:ln>
            <a:noFill/>
          </a:ln>
          <a:extLst/>
        </p:spPr>
        <p:style>
          <a:lnRef idx="2">
            <a:schemeClr val="dk1"/>
          </a:lnRef>
          <a:fillRef idx="1">
            <a:schemeClr val="lt1"/>
          </a:fillRef>
          <a:effectRef idx="0">
            <a:schemeClr val="dk1"/>
          </a:effectRef>
          <a:fontRef idx="minor">
            <a:schemeClr val="dk1"/>
          </a:fontRef>
        </p:style>
        <p:txBody>
          <a:bodyPr anchor="ctr"/>
          <a:lstStyle/>
          <a:p>
            <a:endParaRPr lang="en-US">
              <a:solidFill>
                <a:srgbClr val="FF0000"/>
              </a:solidFill>
              <a:latin typeface="Calibri" panose="020F0502020204030204" pitchFamily="34" charset="0"/>
            </a:endParaRPr>
          </a:p>
        </p:txBody>
      </p:sp>
      <p:pic>
        <p:nvPicPr>
          <p:cNvPr id="2054" name="Picture 24" descr="sapientlogo.gif"/>
          <p:cNvPicPr>
            <a:picLocks noChangeAspect="1"/>
          </p:cNvPicPr>
          <p:nvPr/>
        </p:nvPicPr>
        <p:blipFill>
          <a:blip r:embed="rId3" cstate="print">
            <a:extLst>
              <a:ext uri="{28A0092B-C50C-407E-A947-70E740481C1C}">
                <a14:useLocalDpi xmlns:a14="http://schemas.microsoft.com/office/drawing/2010/main" val="0"/>
              </a:ext>
            </a:extLst>
          </a:blip>
          <a:srcRect r="80165"/>
          <a:stretch>
            <a:fillRect/>
          </a:stretch>
        </p:blipFill>
        <p:spPr bwMode="auto">
          <a:xfrm>
            <a:off x="598488" y="114300"/>
            <a:ext cx="2619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Text Placeholder 14"/>
          <p:cNvSpPr>
            <a:spLocks noGrp="1"/>
          </p:cNvSpPr>
          <p:nvPr>
            <p:ph type="body" idx="1"/>
          </p:nvPr>
        </p:nvSpPr>
        <p:spPr>
          <a:xfrm>
            <a:off x="173425" y="3826649"/>
            <a:ext cx="8420100" cy="517525"/>
          </a:xfrm>
        </p:spPr>
        <p:txBody>
          <a:bodyPr/>
          <a:lstStyle/>
          <a:p>
            <a:pPr>
              <a:spcAft>
                <a:spcPct val="0"/>
              </a:spcAft>
            </a:pPr>
            <a:r>
              <a:rPr lang="en-US" sz="2800" dirty="0" smtClean="0">
                <a:latin typeface="Calibri" panose="020F0502020204030204" pitchFamily="34" charset="0"/>
                <a:ea typeface="ＭＳ Ｐゴシック" pitchFamily="34" charset="-128"/>
              </a:rPr>
              <a:t>Responsive Emailer</a:t>
            </a:r>
          </a:p>
        </p:txBody>
      </p:sp>
      <p:pic>
        <p:nvPicPr>
          <p:cNvPr id="1026" name="Picture 2" descr="http://www.insideout-creative.co.uk/wp-content/uploads/2014/01/2014.01-email-marketing-xenta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877" y="114300"/>
            <a:ext cx="6477000" cy="338137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5"/>
          <p:cNvSpPr>
            <a:spLocks noChangeArrowheads="1"/>
          </p:cNvSpPr>
          <p:nvPr/>
        </p:nvSpPr>
        <p:spPr bwMode="auto">
          <a:xfrm>
            <a:off x="376329" y="-1"/>
            <a:ext cx="641350" cy="6715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pic>
        <p:nvPicPr>
          <p:cNvPr id="18" name="Picture 24" descr="sapientlogo.gif"/>
          <p:cNvPicPr>
            <a:picLocks noChangeAspect="1"/>
          </p:cNvPicPr>
          <p:nvPr/>
        </p:nvPicPr>
        <p:blipFill>
          <a:blip r:embed="rId3" cstate="print">
            <a:extLst>
              <a:ext uri="{28A0092B-C50C-407E-A947-70E740481C1C}">
                <a14:useLocalDpi xmlns:a14="http://schemas.microsoft.com/office/drawing/2010/main" val="0"/>
              </a:ext>
            </a:extLst>
          </a:blip>
          <a:srcRect r="80165"/>
          <a:stretch>
            <a:fillRect/>
          </a:stretch>
        </p:blipFill>
        <p:spPr bwMode="auto">
          <a:xfrm>
            <a:off x="576354" y="114299"/>
            <a:ext cx="2619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GB" dirty="0" smtClean="0">
                <a:solidFill>
                  <a:schemeClr val="tx1"/>
                </a:solidFill>
                <a:latin typeface="Calibri" panose="020F0502020204030204" pitchFamily="34" charset="0"/>
                <a:ea typeface="ＭＳ Ｐゴシック" pitchFamily="34" charset="-128"/>
              </a:rPr>
              <a:t>Responsive Email Guidelines</a:t>
            </a:r>
            <a:endParaRPr lang="en-US" dirty="0" smtClean="0">
              <a:solidFill>
                <a:schemeClr val="tx1"/>
              </a:solidFill>
              <a:latin typeface="Calibri" panose="020F0502020204030204" pitchFamily="34" charset="0"/>
              <a:ea typeface="ＭＳ Ｐゴシック" pitchFamily="34" charset="-128"/>
            </a:endParaRPr>
          </a:p>
        </p:txBody>
      </p:sp>
      <p:sp>
        <p:nvSpPr>
          <p:cNvPr id="22531" name="Rectangle 3"/>
          <p:cNvSpPr>
            <a:spLocks noGrp="1" noChangeArrowheads="1"/>
          </p:cNvSpPr>
          <p:nvPr>
            <p:ph type="body" idx="1"/>
          </p:nvPr>
        </p:nvSpPr>
        <p:spPr>
          <a:xfrm>
            <a:off x="695325" y="939799"/>
            <a:ext cx="8829675" cy="5439485"/>
          </a:xfrm>
        </p:spPr>
        <p:txBody>
          <a:bodyPr/>
          <a:lstStyle/>
          <a:p>
            <a:r>
              <a:rPr lang="en-US" sz="1400" b="1" dirty="0">
                <a:latin typeface="Calibri" panose="020F0502020204030204" pitchFamily="34" charset="0"/>
              </a:rPr>
              <a:t>Don’t forget alt text</a:t>
            </a:r>
          </a:p>
          <a:p>
            <a:r>
              <a:rPr lang="en-US" sz="1400" b="1" dirty="0">
                <a:latin typeface="Calibri" panose="020F0502020204030204" pitchFamily="34" charset="0"/>
              </a:rPr>
              <a:t>Use the display hack for </a:t>
            </a:r>
            <a:r>
              <a:rPr lang="en-US" sz="1400" b="1" dirty="0" smtClean="0">
                <a:latin typeface="Calibri" panose="020F0502020204030204" pitchFamily="34" charset="0"/>
              </a:rPr>
              <a:t>Outlook.com: </a:t>
            </a:r>
            <a:r>
              <a:rPr lang="en-US" sz="1400" dirty="0" smtClean="0">
                <a:latin typeface="Calibri" panose="020F0502020204030204" pitchFamily="34" charset="0"/>
              </a:rPr>
              <a:t>For </a:t>
            </a:r>
            <a:r>
              <a:rPr lang="en-US" sz="1400" dirty="0">
                <a:latin typeface="Calibri" panose="020F0502020204030204" pitchFamily="34" charset="0"/>
              </a:rPr>
              <a:t>some inexplicable reason, Outlook.com adds a few pixels of additional padding below images. A workaround is to set the display property like </a:t>
            </a:r>
            <a:r>
              <a:rPr lang="en-US" sz="1400" dirty="0" smtClean="0">
                <a:latin typeface="Calibri" panose="020F0502020204030204" pitchFamily="34" charset="0"/>
              </a:rPr>
              <a:t>so.</a:t>
            </a:r>
          </a:p>
          <a:p>
            <a:pPr marL="0" indent="0">
              <a:buNone/>
            </a:pPr>
            <a:r>
              <a:rPr lang="en-US" sz="1400" dirty="0">
                <a:latin typeface="Calibri" panose="020F0502020204030204" pitchFamily="34" charset="0"/>
              </a:rPr>
              <a:t> </a:t>
            </a:r>
            <a:r>
              <a:rPr lang="en-US" sz="1400" dirty="0" smtClean="0">
                <a:latin typeface="Calibri" panose="020F0502020204030204" pitchFamily="34" charset="0"/>
              </a:rPr>
              <a:t>     </a:t>
            </a:r>
            <a:r>
              <a:rPr lang="en-US" sz="1400" dirty="0" err="1" smtClean="0">
                <a:solidFill>
                  <a:srgbClr val="FF0000"/>
                </a:solidFill>
                <a:latin typeface="Calibri" panose="020F0502020204030204" pitchFamily="34" charset="0"/>
              </a:rPr>
              <a:t>img</a:t>
            </a:r>
            <a:r>
              <a:rPr lang="en-US" sz="1400" dirty="0" smtClean="0">
                <a:solidFill>
                  <a:srgbClr val="FF0000"/>
                </a:solidFill>
                <a:latin typeface="Calibri" panose="020F0502020204030204" pitchFamily="34" charset="0"/>
              </a:rPr>
              <a:t> </a:t>
            </a:r>
            <a:r>
              <a:rPr lang="en-US" sz="1400" dirty="0">
                <a:solidFill>
                  <a:srgbClr val="FF0000"/>
                </a:solidFill>
                <a:latin typeface="Calibri" panose="020F0502020204030204" pitchFamily="34" charset="0"/>
              </a:rPr>
              <a:t>{</a:t>
            </a:r>
            <a:r>
              <a:rPr lang="en-US" sz="1400" dirty="0" err="1">
                <a:solidFill>
                  <a:srgbClr val="FF0000"/>
                </a:solidFill>
                <a:latin typeface="Calibri" panose="020F0502020204030204" pitchFamily="34" charset="0"/>
              </a:rPr>
              <a:t>display:block</a:t>
            </a:r>
            <a:r>
              <a:rPr lang="en-US" sz="1400" dirty="0">
                <a:solidFill>
                  <a:srgbClr val="FF0000"/>
                </a:solidFill>
                <a:latin typeface="Calibri" panose="020F0502020204030204" pitchFamily="34" charset="0"/>
              </a:rPr>
              <a:t>;} </a:t>
            </a:r>
          </a:p>
          <a:p>
            <a:pPr marL="0" indent="0">
              <a:buNone/>
            </a:pPr>
            <a:r>
              <a:rPr lang="en-US" sz="1400" dirty="0">
                <a:solidFill>
                  <a:srgbClr val="FF0000"/>
                </a:solidFill>
                <a:latin typeface="Calibri" panose="020F0502020204030204" pitchFamily="34" charset="0"/>
              </a:rPr>
              <a:t>      </a:t>
            </a:r>
            <a:r>
              <a:rPr lang="en-US" sz="1400" dirty="0">
                <a:latin typeface="Calibri" panose="020F0502020204030204" pitchFamily="34" charset="0"/>
              </a:rPr>
              <a:t>This removes the padding in Outlook.com and still gives you the predicable result in other email clients.</a:t>
            </a:r>
            <a:endParaRPr lang="en-US" sz="1400" dirty="0" smtClean="0">
              <a:latin typeface="Calibri" panose="020F0502020204030204" pitchFamily="34" charset="0"/>
            </a:endParaRPr>
          </a:p>
          <a:p>
            <a:r>
              <a:rPr lang="en-US" sz="1400" dirty="0">
                <a:latin typeface="Calibri" panose="020F0502020204030204" pitchFamily="34" charset="0"/>
              </a:rPr>
              <a:t>When possible, use display: none; to hide extraneous details in your mobile layout. Elements like social sharing buttons may be great in the desktop inbox, but aren’t always easy to use by the recipient on mobile devices</a:t>
            </a:r>
            <a:r>
              <a:rPr lang="en-US" sz="1400" dirty="0" smtClean="0">
                <a:latin typeface="Calibri" panose="020F0502020204030204" pitchFamily="34" charset="0"/>
              </a:rPr>
              <a:t>.</a:t>
            </a:r>
            <a:endParaRPr lang="en-US" sz="1400" dirty="0">
              <a:latin typeface="Calibri" panose="020F0502020204030204" pitchFamily="34" charset="0"/>
            </a:endParaRPr>
          </a:p>
          <a:p>
            <a:r>
              <a:rPr lang="en-US" sz="1400" dirty="0" smtClean="0">
                <a:latin typeface="Calibri" panose="020F0502020204030204" pitchFamily="34" charset="0"/>
              </a:rPr>
              <a:t>Validate </a:t>
            </a:r>
            <a:r>
              <a:rPr lang="en-US" sz="1400" dirty="0">
                <a:latin typeface="Calibri" panose="020F0502020204030204" pitchFamily="34" charset="0"/>
              </a:rPr>
              <a:t>your email with W3C  Validator</a:t>
            </a:r>
          </a:p>
          <a:p>
            <a:pPr marL="0" indent="0">
              <a:buNone/>
              <a:defRPr/>
            </a:pPr>
            <a:endParaRPr lang="en-US" sz="1400" dirty="0" smtClean="0">
              <a:latin typeface="Calibri" panose="020F0502020204030204" pitchFamily="34" charset="0"/>
            </a:endParaRPr>
          </a:p>
          <a:p>
            <a:pPr marL="0" indent="0">
              <a:buNone/>
              <a:defRPr/>
            </a:pPr>
            <a:r>
              <a:rPr lang="en-US" sz="1400" dirty="0" smtClean="0">
                <a:latin typeface="Calibri" panose="020F0502020204030204" pitchFamily="34" charset="0"/>
              </a:rPr>
              <a:t>   </a:t>
            </a:r>
            <a:endParaRPr lang="en-US" sz="1400" dirty="0" smtClean="0">
              <a:solidFill>
                <a:srgbClr val="FF0000"/>
              </a:solidFill>
              <a:latin typeface="Calibri" panose="020F0502020204030204" pitchFamily="34" charset="0"/>
            </a:endParaRPr>
          </a:p>
          <a:p>
            <a:pPr marL="0" indent="0">
              <a:buNone/>
              <a:defRPr/>
            </a:pPr>
            <a:endParaRPr lang="en-US" sz="1400" dirty="0" smtClean="0">
              <a:solidFill>
                <a:srgbClr val="FF0000"/>
              </a:solidFill>
              <a:latin typeface="Calibri" panose="020F0502020204030204" pitchFamily="34" charset="0"/>
            </a:endParaRPr>
          </a:p>
        </p:txBody>
      </p:sp>
      <p:cxnSp>
        <p:nvCxnSpPr>
          <p:cNvPr id="4" name="Straight Connector 3"/>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30398770"/>
      </p:ext>
    </p:extLst>
  </p:cSld>
  <p:clrMapOvr>
    <a:masterClrMapping/>
  </p:clrMapOvr>
  <p:transition spd="med">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905999" cy="3270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5"/>
          <p:cNvSpPr>
            <a:spLocks noChangeArrowheads="1"/>
          </p:cNvSpPr>
          <p:nvPr/>
        </p:nvSpPr>
        <p:spPr bwMode="auto">
          <a:xfrm>
            <a:off x="398463" y="0"/>
            <a:ext cx="641350" cy="6715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Calibri" panose="020F0502020204030204" pitchFamily="34" charset="0"/>
            </a:endParaRPr>
          </a:p>
        </p:txBody>
      </p:sp>
      <p:pic>
        <p:nvPicPr>
          <p:cNvPr id="4100" name="Picture 24" descr="sapientlogo.gif"/>
          <p:cNvPicPr>
            <a:picLocks noChangeAspect="1"/>
          </p:cNvPicPr>
          <p:nvPr/>
        </p:nvPicPr>
        <p:blipFill>
          <a:blip r:embed="rId3" cstate="print">
            <a:extLst>
              <a:ext uri="{28A0092B-C50C-407E-A947-70E740481C1C}">
                <a14:useLocalDpi xmlns:a14="http://schemas.microsoft.com/office/drawing/2010/main" val="0"/>
              </a:ext>
            </a:extLst>
          </a:blip>
          <a:srcRect r="80165"/>
          <a:stretch>
            <a:fillRect/>
          </a:stretch>
        </p:blipFill>
        <p:spPr bwMode="auto">
          <a:xfrm>
            <a:off x="598488" y="114300"/>
            <a:ext cx="2619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Rectangle 8"/>
          <p:cNvSpPr>
            <a:spLocks noChangeArrowheads="1"/>
          </p:cNvSpPr>
          <p:nvPr/>
        </p:nvSpPr>
        <p:spPr bwMode="auto">
          <a:xfrm>
            <a:off x="0" y="2032000"/>
            <a:ext cx="9906000" cy="2222500"/>
          </a:xfrm>
          <a:prstGeom prst="rect">
            <a:avLst/>
          </a:prstGeom>
          <a:solidFill>
            <a:schemeClr val="accent3">
              <a:alpha val="39999"/>
            </a:schemeClr>
          </a:solidFill>
          <a:ln w="9525">
            <a:noFill/>
            <a:round/>
            <a:headEnd/>
            <a:tailEnd/>
          </a:ln>
        </p:spPr>
        <p:txBody>
          <a:bodyPr anchor="ctr"/>
          <a:lstStyle/>
          <a:p>
            <a:pPr>
              <a:defRPr/>
            </a:pPr>
            <a:endParaRPr lang="en-US" dirty="0">
              <a:solidFill>
                <a:schemeClr val="accent1"/>
              </a:solidFill>
              <a:latin typeface="Calibri" panose="020F0502020204030204" pitchFamily="34" charset="0"/>
              <a:ea typeface="ＭＳ Ｐゴシック" charset="-128"/>
              <a:cs typeface="ＭＳ Ｐゴシック" charset="-128"/>
            </a:endParaRPr>
          </a:p>
        </p:txBody>
      </p:sp>
      <p:sp>
        <p:nvSpPr>
          <p:cNvPr id="4102" name="Rectangle 8"/>
          <p:cNvSpPr>
            <a:spLocks noChangeArrowheads="1"/>
          </p:cNvSpPr>
          <p:nvPr/>
        </p:nvSpPr>
        <p:spPr bwMode="auto">
          <a:xfrm>
            <a:off x="0" y="2032000"/>
            <a:ext cx="9906000" cy="2222500"/>
          </a:xfrm>
          <a:prstGeom prst="rect">
            <a:avLst/>
          </a:prstGeom>
          <a:solidFill>
            <a:srgbClr val="FF6600"/>
          </a:solidFill>
          <a:ln w="9525">
            <a:solidFill>
              <a:schemeClr val="accent1"/>
            </a:solidFill>
            <a:round/>
            <a:headEnd/>
            <a:tailEnd/>
          </a:ln>
          <a:extLst/>
        </p:spPr>
        <p:txBody>
          <a:bodyPr anchor="ctr"/>
          <a:lstStyle/>
          <a:p>
            <a:endParaRPr lang="en-US">
              <a:solidFill>
                <a:srgbClr val="FF0000"/>
              </a:solidFill>
              <a:latin typeface="Calibri" panose="020F0502020204030204" pitchFamily="34" charset="0"/>
            </a:endParaRPr>
          </a:p>
        </p:txBody>
      </p:sp>
      <p:sp>
        <p:nvSpPr>
          <p:cNvPr id="4104" name="Text Placeholder 11"/>
          <p:cNvSpPr>
            <a:spLocks noGrp="1"/>
          </p:cNvSpPr>
          <p:nvPr>
            <p:ph type="body" idx="1"/>
          </p:nvPr>
        </p:nvSpPr>
        <p:spPr>
          <a:xfrm>
            <a:off x="469900" y="1982415"/>
            <a:ext cx="8420100" cy="1016280"/>
          </a:xfrm>
        </p:spPr>
        <p:txBody>
          <a:bodyPr/>
          <a:lstStyle/>
          <a:p>
            <a:pPr>
              <a:lnSpc>
                <a:spcPct val="200000"/>
              </a:lnSpc>
            </a:pPr>
            <a:r>
              <a:rPr lang="en-US" sz="3200" dirty="0">
                <a:latin typeface="Calibri" panose="020F0502020204030204" pitchFamily="34" charset="0"/>
                <a:ea typeface="ＭＳ Ｐゴシック" pitchFamily="34" charset="-128"/>
              </a:rPr>
              <a:t>How </a:t>
            </a:r>
            <a:r>
              <a:rPr lang="en-US" sz="3200" dirty="0" smtClean="0">
                <a:latin typeface="Calibri" panose="020F0502020204030204" pitchFamily="34" charset="0"/>
                <a:ea typeface="ＭＳ Ｐゴシック" pitchFamily="34" charset="-128"/>
              </a:rPr>
              <a:t>to Build </a:t>
            </a:r>
            <a:r>
              <a:rPr lang="en-US" sz="3200" dirty="0">
                <a:latin typeface="Calibri" panose="020F0502020204030204" pitchFamily="34" charset="0"/>
                <a:ea typeface="ＭＳ Ｐゴシック" pitchFamily="34" charset="-128"/>
              </a:rPr>
              <a:t>a Responsive Email?</a:t>
            </a:r>
          </a:p>
        </p:txBody>
      </p:sp>
    </p:spTree>
    <p:extLst>
      <p:ext uri="{BB962C8B-B14F-4D97-AF65-F5344CB8AC3E}">
        <p14:creationId xmlns:p14="http://schemas.microsoft.com/office/powerpoint/2010/main" val="2873340720"/>
      </p:ext>
    </p:extLst>
  </p:cSld>
  <p:clrMapOvr>
    <a:masterClrMapping/>
  </p:clrMapOvr>
  <p:transition spd="med">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Build a Responsive Emailer</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5450243"/>
          </a:xfrm>
        </p:spPr>
        <p:txBody>
          <a:bodyPr/>
          <a:lstStyle/>
          <a:p>
            <a:pPr marL="0" indent="0">
              <a:buNone/>
            </a:pPr>
            <a:r>
              <a:rPr lang="en-US" sz="1400" dirty="0" smtClean="0">
                <a:latin typeface="Calibri" panose="020F0502020204030204" pitchFamily="34" charset="0"/>
                <a:ea typeface="ＭＳ Ｐゴシック" pitchFamily="34" charset="-128"/>
              </a:rPr>
              <a:t>Building </a:t>
            </a:r>
            <a:r>
              <a:rPr lang="en-US" sz="1400" dirty="0">
                <a:latin typeface="Calibri" panose="020F0502020204030204" pitchFamily="34" charset="0"/>
                <a:ea typeface="ＭＳ Ｐゴシック" pitchFamily="34" charset="-128"/>
              </a:rPr>
              <a:t>a responsive template /email for mobile devices requires the use of CSS3 media queries </a:t>
            </a:r>
            <a:endParaRPr lang="en-US" sz="1400" dirty="0" smtClean="0">
              <a:latin typeface="Calibri" panose="020F0502020204030204" pitchFamily="34" charset="0"/>
              <a:ea typeface="ＭＳ Ｐゴシック" pitchFamily="34" charset="-128"/>
            </a:endParaRPr>
          </a:p>
          <a:p>
            <a:pPr marL="0" indent="0">
              <a:buNone/>
            </a:pPr>
            <a:r>
              <a:rPr lang="en-US" sz="1400" dirty="0" smtClean="0">
                <a:latin typeface="Calibri" panose="020F0502020204030204" pitchFamily="34" charset="0"/>
                <a:ea typeface="ＭＳ Ｐゴシック" pitchFamily="34" charset="-128"/>
              </a:rPr>
              <a:t>(</a:t>
            </a:r>
            <a:r>
              <a:rPr lang="en-US" sz="1400" dirty="0">
                <a:latin typeface="Calibri" panose="020F0502020204030204" pitchFamily="34" charset="0"/>
                <a:ea typeface="ＭＳ Ｐゴシック" pitchFamily="34" charset="-128"/>
              </a:rPr>
              <a:t>a variation </a:t>
            </a:r>
            <a:r>
              <a:rPr lang="en-US" sz="1400" dirty="0" smtClean="0">
                <a:latin typeface="Calibri" panose="020F0502020204030204" pitchFamily="34" charset="0"/>
                <a:ea typeface="ＭＳ Ｐゴシック" pitchFamily="34" charset="-128"/>
              </a:rPr>
              <a:t>of </a:t>
            </a:r>
            <a:r>
              <a:rPr lang="en-US" sz="1400" dirty="0">
                <a:latin typeface="Calibri" panose="020F0502020204030204" pitchFamily="34" charset="0"/>
                <a:ea typeface="ＭＳ Ｐゴシック" pitchFamily="34" charset="-128"/>
              </a:rPr>
              <a:t>Embedded CSS which we normally </a:t>
            </a:r>
            <a:r>
              <a:rPr lang="en-US" sz="1400" dirty="0" smtClean="0">
                <a:latin typeface="Calibri" panose="020F0502020204030204" pitchFamily="34" charset="0"/>
                <a:ea typeface="ＭＳ Ｐゴシック" pitchFamily="34" charset="-128"/>
              </a:rPr>
              <a:t>recommend </a:t>
            </a:r>
            <a:r>
              <a:rPr lang="en-US" sz="1400" dirty="0">
                <a:latin typeface="Calibri" panose="020F0502020204030204" pitchFamily="34" charset="0"/>
                <a:ea typeface="ＭＳ Ｐゴシック" pitchFamily="34" charset="-128"/>
              </a:rPr>
              <a:t>avoiding ). </a:t>
            </a:r>
            <a:endParaRPr lang="en-US" sz="1400" dirty="0" smtClean="0">
              <a:latin typeface="Calibri" panose="020F0502020204030204" pitchFamily="34" charset="0"/>
              <a:ea typeface="ＭＳ Ｐゴシック" pitchFamily="34" charset="-128"/>
            </a:endParaRPr>
          </a:p>
          <a:p>
            <a:pPr marL="0" indent="0">
              <a:buNone/>
            </a:pPr>
            <a:endParaRPr lang="en-US" sz="1400" dirty="0">
              <a:latin typeface="Calibri" panose="020F0502020204030204" pitchFamily="34" charset="0"/>
              <a:ea typeface="ＭＳ Ｐゴシック" pitchFamily="34" charset="-128"/>
            </a:endParaRPr>
          </a:p>
          <a:p>
            <a:pPr marL="0" indent="0">
              <a:buNone/>
            </a:pPr>
            <a:r>
              <a:rPr lang="en-US" sz="1400" dirty="0" smtClean="0">
                <a:latin typeface="Calibri" panose="020F0502020204030204" pitchFamily="34" charset="0"/>
                <a:ea typeface="ＭＳ Ｐゴシック" pitchFamily="34" charset="-128"/>
              </a:rPr>
              <a:t>For </a:t>
            </a:r>
            <a:r>
              <a:rPr lang="en-US" sz="1400" dirty="0">
                <a:latin typeface="Calibri" panose="020F0502020204030204" pitchFamily="34" charset="0"/>
                <a:ea typeface="ＭＳ Ｐゴシック" pitchFamily="34" charset="-128"/>
              </a:rPr>
              <a:t>example: </a:t>
            </a:r>
            <a:endParaRPr lang="en-US" sz="1400" dirty="0" smtClean="0">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a:t>
            </a:r>
            <a:r>
              <a:rPr lang="en-US" sz="1400" dirty="0">
                <a:solidFill>
                  <a:srgbClr val="FF0000"/>
                </a:solidFill>
                <a:latin typeface="Calibri" panose="020F0502020204030204" pitchFamily="34" charset="0"/>
                <a:ea typeface="ＭＳ Ｐゴシック" pitchFamily="34" charset="-128"/>
              </a:rPr>
              <a:t>media only screen and (max - device - width: 480px) </a:t>
            </a:r>
            <a:endParaRPr lang="en-US" sz="1400" dirty="0" smtClean="0">
              <a:solidFill>
                <a:srgbClr val="FF0000"/>
              </a:solidFill>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 </a:t>
            </a:r>
          </a:p>
          <a:p>
            <a:pPr marL="0" indent="0">
              <a:buNone/>
            </a:pPr>
            <a:r>
              <a:rPr lang="en-US" sz="1400" dirty="0" smtClean="0">
                <a:solidFill>
                  <a:srgbClr val="FF0000"/>
                </a:solidFill>
                <a:latin typeface="Calibri" panose="020F0502020204030204" pitchFamily="34" charset="0"/>
                <a:ea typeface="ＭＳ Ｐゴシック" pitchFamily="34" charset="-128"/>
              </a:rPr>
              <a:t>table[class</a:t>
            </a:r>
            <a:r>
              <a:rPr lang="en-US" sz="1400" dirty="0">
                <a:solidFill>
                  <a:srgbClr val="FF0000"/>
                </a:solidFill>
                <a:latin typeface="Calibri" panose="020F0502020204030204" pitchFamily="34" charset="0"/>
                <a:ea typeface="ＭＳ Ｐゴシック" pitchFamily="34" charset="-128"/>
              </a:rPr>
              <a:t>="hide"] </a:t>
            </a:r>
            <a:endParaRPr lang="en-US" sz="1400" dirty="0" smtClean="0">
              <a:solidFill>
                <a:srgbClr val="FF0000"/>
              </a:solidFill>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 </a:t>
            </a:r>
          </a:p>
          <a:p>
            <a:pPr marL="0" indent="0">
              <a:buNone/>
            </a:pPr>
            <a:r>
              <a:rPr lang="en-US" sz="1400" dirty="0" smtClean="0">
                <a:solidFill>
                  <a:srgbClr val="FF0000"/>
                </a:solidFill>
                <a:latin typeface="Calibri" panose="020F0502020204030204" pitchFamily="34" charset="0"/>
                <a:ea typeface="ＭＳ Ｐゴシック" pitchFamily="34" charset="-128"/>
              </a:rPr>
              <a:t>display</a:t>
            </a:r>
            <a:r>
              <a:rPr lang="en-US" sz="1400" dirty="0">
                <a:solidFill>
                  <a:srgbClr val="FF0000"/>
                </a:solidFill>
                <a:latin typeface="Calibri" panose="020F0502020204030204" pitchFamily="34" charset="0"/>
                <a:ea typeface="ＭＳ Ｐゴシック" pitchFamily="34" charset="-128"/>
              </a:rPr>
              <a:t>: none !important; </a:t>
            </a:r>
            <a:endParaRPr lang="en-US" sz="1400" dirty="0" smtClean="0">
              <a:solidFill>
                <a:srgbClr val="FF0000"/>
              </a:solidFill>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 </a:t>
            </a:r>
          </a:p>
          <a:p>
            <a:pPr marL="0" indent="0">
              <a:buNone/>
            </a:pPr>
            <a:r>
              <a:rPr lang="en-US" sz="1400" dirty="0" err="1" smtClean="0">
                <a:solidFill>
                  <a:srgbClr val="FF0000"/>
                </a:solidFill>
                <a:latin typeface="Calibri" panose="020F0502020204030204" pitchFamily="34" charset="0"/>
                <a:ea typeface="ＭＳ Ｐゴシック" pitchFamily="34" charset="-128"/>
              </a:rPr>
              <a:t>img</a:t>
            </a:r>
            <a:r>
              <a:rPr lang="en-US" sz="1400" dirty="0" smtClean="0">
                <a:solidFill>
                  <a:srgbClr val="FF0000"/>
                </a:solidFill>
                <a:latin typeface="Calibri" panose="020F0502020204030204" pitchFamily="34" charset="0"/>
                <a:ea typeface="ＭＳ Ｐゴシック" pitchFamily="34" charset="-128"/>
              </a:rPr>
              <a:t>[id</a:t>
            </a:r>
            <a:r>
              <a:rPr lang="en-US" sz="1400" dirty="0">
                <a:solidFill>
                  <a:srgbClr val="FF0000"/>
                </a:solidFill>
                <a:latin typeface="Calibri" panose="020F0502020204030204" pitchFamily="34" charset="0"/>
                <a:ea typeface="ＭＳ Ｐゴシック" pitchFamily="34" charset="-128"/>
              </a:rPr>
              <a:t>="logo"] </a:t>
            </a:r>
            <a:endParaRPr lang="en-US" sz="1400" dirty="0" smtClean="0">
              <a:solidFill>
                <a:srgbClr val="FF0000"/>
              </a:solidFill>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 </a:t>
            </a:r>
          </a:p>
          <a:p>
            <a:pPr marL="0" indent="0">
              <a:buNone/>
            </a:pPr>
            <a:r>
              <a:rPr lang="en-US" sz="1400" dirty="0" smtClean="0">
                <a:solidFill>
                  <a:srgbClr val="FF0000"/>
                </a:solidFill>
                <a:latin typeface="Calibri" panose="020F0502020204030204" pitchFamily="34" charset="0"/>
                <a:ea typeface="ＭＳ Ｐゴシック" pitchFamily="34" charset="-128"/>
              </a:rPr>
              <a:t>width</a:t>
            </a:r>
            <a:r>
              <a:rPr lang="en-US" sz="1400" dirty="0">
                <a:solidFill>
                  <a:srgbClr val="FF0000"/>
                </a:solidFill>
                <a:latin typeface="Calibri" panose="020F0502020204030204" pitchFamily="34" charset="0"/>
                <a:ea typeface="ＭＳ Ｐゴシック" pitchFamily="34" charset="-128"/>
              </a:rPr>
              <a:t>: 50 </a:t>
            </a:r>
            <a:r>
              <a:rPr lang="en-US" sz="1400" dirty="0" err="1">
                <a:solidFill>
                  <a:srgbClr val="FF0000"/>
                </a:solidFill>
                <a:latin typeface="Calibri" panose="020F0502020204030204" pitchFamily="34" charset="0"/>
                <a:ea typeface="ＭＳ Ｐゴシック" pitchFamily="34" charset="-128"/>
              </a:rPr>
              <a:t>px</a:t>
            </a:r>
            <a:r>
              <a:rPr lang="en-US" sz="1400" dirty="0">
                <a:solidFill>
                  <a:srgbClr val="FF0000"/>
                </a:solidFill>
                <a:latin typeface="Calibri" panose="020F0502020204030204" pitchFamily="34" charset="0"/>
                <a:ea typeface="ＭＳ Ｐゴシック" pitchFamily="34" charset="-128"/>
              </a:rPr>
              <a:t> !important; height: 25 </a:t>
            </a:r>
            <a:r>
              <a:rPr lang="en-US" sz="1400" dirty="0" err="1">
                <a:solidFill>
                  <a:srgbClr val="FF0000"/>
                </a:solidFill>
                <a:latin typeface="Calibri" panose="020F0502020204030204" pitchFamily="34" charset="0"/>
                <a:ea typeface="ＭＳ Ｐゴシック" pitchFamily="34" charset="-128"/>
              </a:rPr>
              <a:t>px</a:t>
            </a:r>
            <a:r>
              <a:rPr lang="en-US" sz="1400" dirty="0">
                <a:solidFill>
                  <a:srgbClr val="FF0000"/>
                </a:solidFill>
                <a:latin typeface="Calibri" panose="020F0502020204030204" pitchFamily="34" charset="0"/>
                <a:ea typeface="ＭＳ Ｐゴシック" pitchFamily="34" charset="-128"/>
              </a:rPr>
              <a:t> !important; </a:t>
            </a:r>
            <a:endParaRPr lang="en-US" sz="1400" dirty="0" smtClean="0">
              <a:solidFill>
                <a:srgbClr val="FF0000"/>
              </a:solidFill>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a:t>
            </a:r>
          </a:p>
          <a:p>
            <a:pPr marL="0" indent="0">
              <a:buNone/>
            </a:pPr>
            <a:r>
              <a:rPr lang="en-US" sz="1400" smtClean="0">
                <a:solidFill>
                  <a:srgbClr val="FF0000"/>
                </a:solidFill>
                <a:latin typeface="Calibri" panose="020F0502020204030204" pitchFamily="34" charset="0"/>
                <a:ea typeface="ＭＳ Ｐゴシック" pitchFamily="34" charset="-128"/>
              </a:rPr>
              <a:t>} </a:t>
            </a:r>
            <a:endParaRPr lang="en-GB" sz="1400" dirty="0">
              <a:solidFill>
                <a:srgbClr val="FF0000"/>
              </a:solidFill>
              <a:latin typeface="Calibri" panose="020F0502020204030204" pitchFamily="34" charset="0"/>
              <a:ea typeface="ＭＳ Ｐゴシック" charset="0"/>
              <a:cs typeface="ＭＳ Ｐゴシック" charset="0"/>
            </a:endParaRPr>
          </a:p>
          <a:p>
            <a:pPr marL="0" indent="0">
              <a:buFont typeface="Wingdings" pitchFamily="2" charset="2"/>
              <a:buNone/>
            </a:pPr>
            <a:endParaRPr lang="en-US" sz="1100" dirty="0" smtClean="0">
              <a:latin typeface="Calibri" panose="020F0502020204030204" pitchFamily="34" charset="0"/>
              <a:ea typeface="ＭＳ Ｐゴシック" pitchFamily="34" charset="-128"/>
            </a:endParaRPr>
          </a:p>
          <a:p>
            <a:pPr marL="0" indent="0">
              <a:buNone/>
            </a:pPr>
            <a:r>
              <a:rPr lang="en-US" sz="1400" dirty="0" smtClean="0">
                <a:latin typeface="Calibri" panose="020F0502020204030204" pitchFamily="34" charset="0"/>
                <a:ea typeface="ＭＳ Ｐゴシック" pitchFamily="34" charset="-128"/>
              </a:rPr>
              <a:t>Breaking </a:t>
            </a:r>
            <a:r>
              <a:rPr lang="en-US" sz="1400" dirty="0">
                <a:latin typeface="Calibri" panose="020F0502020204030204" pitchFamily="34" charset="0"/>
                <a:ea typeface="ＭＳ Ｐゴシック" pitchFamily="34" charset="-128"/>
              </a:rPr>
              <a:t>the above down, all </a:t>
            </a:r>
            <a:r>
              <a:rPr lang="en-US" sz="1400" dirty="0" smtClean="0">
                <a:latin typeface="Calibri" panose="020F0502020204030204" pitchFamily="34" charset="0"/>
                <a:ea typeface="ＭＳ Ｐゴシック" pitchFamily="34" charset="-128"/>
              </a:rPr>
              <a:t>the </a:t>
            </a:r>
            <a:r>
              <a:rPr lang="en-US" sz="1400" dirty="0">
                <a:latin typeface="Calibri" panose="020F0502020204030204" pitchFamily="34" charset="0"/>
                <a:ea typeface="ＭＳ Ｐゴシック" pitchFamily="34" charset="-128"/>
              </a:rPr>
              <a:t>code is saying </a:t>
            </a:r>
            <a:r>
              <a:rPr lang="en-US" sz="1400" dirty="0" smtClean="0">
                <a:latin typeface="Calibri" panose="020F0502020204030204" pitchFamily="34" charset="0"/>
                <a:ea typeface="ＭＳ Ｐゴシック" pitchFamily="34" charset="-128"/>
              </a:rPr>
              <a:t>that </a:t>
            </a:r>
            <a:r>
              <a:rPr lang="en-US" sz="1400" dirty="0">
                <a:latin typeface="Calibri" panose="020F0502020204030204" pitchFamily="34" charset="0"/>
                <a:ea typeface="ＭＳ Ｐゴシック" pitchFamily="34" charset="-128"/>
              </a:rPr>
              <a:t>when a device with a maximum resolution of 480 pixels or below views this page ( for example an iPhone ) , then apply the following styles.</a:t>
            </a:r>
            <a:endParaRPr lang="en-US" sz="1400" dirty="0" smtClean="0">
              <a:latin typeface="Calibri" panose="020F0502020204030204" pitchFamily="34" charset="0"/>
              <a:ea typeface="ＭＳ Ｐゴシック" pitchFamily="34" charset="-128"/>
            </a:endParaRP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2028007385"/>
      </p:ext>
    </p:extLst>
  </p:cSld>
  <p:clrMapOvr>
    <a:masterClrMapping/>
  </p:clrMapOvr>
  <p:transition spd="med">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Build a Responsive Emailer</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5450243"/>
          </a:xfrm>
        </p:spPr>
        <p:txBody>
          <a:bodyPr/>
          <a:lstStyle/>
          <a:p>
            <a:pPr marL="0" indent="0">
              <a:buNone/>
            </a:pPr>
            <a:r>
              <a:rPr lang="en-US" sz="1400" dirty="0">
                <a:latin typeface="Calibri" panose="020F0502020204030204" pitchFamily="34" charset="0"/>
                <a:ea typeface="ＭＳ Ｐゴシック" pitchFamily="34" charset="-128"/>
              </a:rPr>
              <a:t>One thing you may have noticed which is different from your standard Embedded CSS, is the introduction of square brackets around class names. These are called ‘Attribute Selectors’ and the main point of these are to fix a well - known problem in </a:t>
            </a:r>
            <a:r>
              <a:rPr lang="en-US" sz="1400" dirty="0" smtClean="0">
                <a:latin typeface="Calibri" panose="020F0502020204030204" pitchFamily="34" charset="0"/>
                <a:ea typeface="ＭＳ Ｐゴシック" pitchFamily="34" charset="-128"/>
              </a:rPr>
              <a:t>Yahoo</a:t>
            </a:r>
            <a:r>
              <a:rPr lang="en-US" sz="1400" dirty="0">
                <a:latin typeface="Calibri" panose="020F0502020204030204" pitchFamily="34" charset="0"/>
                <a:ea typeface="ＭＳ Ｐゴシック" pitchFamily="34" charset="-128"/>
              </a:rPr>
              <a:t>! Mail. </a:t>
            </a:r>
          </a:p>
          <a:p>
            <a:pPr marL="0" indent="0">
              <a:buNone/>
            </a:pPr>
            <a:r>
              <a:rPr lang="en-US" sz="1400" dirty="0">
                <a:latin typeface="Calibri" panose="020F0502020204030204" pitchFamily="34" charset="0"/>
                <a:ea typeface="ＭＳ Ｐゴシック" pitchFamily="34" charset="-128"/>
              </a:rPr>
              <a:t>For some unknown reason, Yahoo! Mail gives precedence to the @media query, which means that even if you view the email on a PC, you will still be faced with the mobile </a:t>
            </a:r>
            <a:r>
              <a:rPr lang="en-US" sz="1400" dirty="0" smtClean="0">
                <a:latin typeface="Calibri" panose="020F0502020204030204" pitchFamily="34" charset="0"/>
                <a:ea typeface="ＭＳ Ｐゴシック" pitchFamily="34" charset="-128"/>
              </a:rPr>
              <a:t> version </a:t>
            </a:r>
            <a:r>
              <a:rPr lang="en-US" sz="1400" dirty="0">
                <a:latin typeface="Calibri" panose="020F0502020204030204" pitchFamily="34" charset="0"/>
                <a:ea typeface="ＭＳ Ｐゴシック" pitchFamily="34" charset="-128"/>
              </a:rPr>
              <a:t>of the </a:t>
            </a:r>
            <a:r>
              <a:rPr lang="en-US" sz="1400" dirty="0" smtClean="0">
                <a:latin typeface="Calibri" panose="020F0502020204030204" pitchFamily="34" charset="0"/>
                <a:ea typeface="ＭＳ Ｐゴシック" pitchFamily="34" charset="-128"/>
              </a:rPr>
              <a:t>email. </a:t>
            </a:r>
            <a:r>
              <a:rPr lang="en-US" sz="1400" dirty="0">
                <a:latin typeface="Calibri" panose="020F0502020204030204" pitchFamily="34" charset="0"/>
                <a:ea typeface="ＭＳ Ｐゴシック" pitchFamily="34" charset="-128"/>
              </a:rPr>
              <a:t>Using the ‘Attribute Selectors’ ensures the correct version is not only served up to Yahoo! Mail recipients but it leaves </a:t>
            </a:r>
            <a:r>
              <a:rPr lang="en-US" sz="1400" dirty="0" smtClean="0">
                <a:latin typeface="Calibri" panose="020F0502020204030204" pitchFamily="34" charset="0"/>
                <a:ea typeface="ＭＳ Ｐゴシック" pitchFamily="34" charset="-128"/>
              </a:rPr>
              <a:t>emails </a:t>
            </a:r>
            <a:r>
              <a:rPr lang="en-US" sz="1400" dirty="0">
                <a:latin typeface="Calibri" panose="020F0502020204030204" pitchFamily="34" charset="0"/>
                <a:ea typeface="ＭＳ Ｐゴシック" pitchFamily="34" charset="-128"/>
              </a:rPr>
              <a:t>viewed in other email clients </a:t>
            </a:r>
            <a:r>
              <a:rPr lang="en-US" sz="1400" dirty="0" smtClean="0">
                <a:latin typeface="Calibri" panose="020F0502020204030204" pitchFamily="34" charset="0"/>
                <a:ea typeface="ＭＳ Ｐゴシック" pitchFamily="34" charset="-128"/>
              </a:rPr>
              <a:t>untouched</a:t>
            </a:r>
            <a:r>
              <a:rPr lang="en-US" sz="1400" dirty="0">
                <a:latin typeface="Calibri" panose="020F0502020204030204" pitchFamily="34" charset="0"/>
                <a:ea typeface="ＭＳ Ｐゴシック" pitchFamily="34" charset="-128"/>
              </a:rPr>
              <a:t>. </a:t>
            </a:r>
            <a:endParaRPr lang="en-US" sz="1400" dirty="0" smtClean="0">
              <a:latin typeface="Calibri" panose="020F0502020204030204" pitchFamily="34" charset="0"/>
              <a:ea typeface="ＭＳ Ｐゴシック" pitchFamily="34" charset="-128"/>
            </a:endParaRPr>
          </a:p>
          <a:p>
            <a:pPr marL="0" indent="0">
              <a:buNone/>
            </a:pPr>
            <a:endParaRPr lang="en-US" sz="1400" dirty="0">
              <a:latin typeface="Calibri" panose="020F0502020204030204" pitchFamily="34" charset="0"/>
              <a:ea typeface="ＭＳ Ｐゴシック" pitchFamily="34" charset="-128"/>
            </a:endParaRPr>
          </a:p>
          <a:p>
            <a:pPr marL="0" indent="0">
              <a:buNone/>
            </a:pPr>
            <a:endParaRPr lang="en-US" sz="1100" dirty="0" smtClean="0">
              <a:latin typeface="Calibri" panose="020F0502020204030204" pitchFamily="34" charset="0"/>
              <a:ea typeface="ＭＳ Ｐゴシック" pitchFamily="34" charset="-128"/>
            </a:endParaRP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480" y="2956223"/>
            <a:ext cx="2781188" cy="3333750"/>
          </a:xfrm>
          <a:prstGeom prst="rect">
            <a:avLst/>
          </a:prstGeom>
        </p:spPr>
      </p:pic>
    </p:spTree>
    <p:extLst>
      <p:ext uri="{BB962C8B-B14F-4D97-AF65-F5344CB8AC3E}">
        <p14:creationId xmlns:p14="http://schemas.microsoft.com/office/powerpoint/2010/main" val="1641585345"/>
      </p:ext>
    </p:extLst>
  </p:cSld>
  <p:clrMapOvr>
    <a:masterClrMapping/>
  </p:clrMapOvr>
  <p:transition spd="med">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Build a Responsive Emailer</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5450243"/>
          </a:xfrm>
        </p:spPr>
        <p:txBody>
          <a:bodyPr/>
          <a:lstStyle/>
          <a:p>
            <a:pPr marL="0" indent="0">
              <a:buNone/>
            </a:pPr>
            <a:r>
              <a:rPr lang="en-US" sz="1400" b="1" dirty="0">
                <a:latin typeface="Calibri" panose="020F0502020204030204" pitchFamily="34" charset="0"/>
                <a:ea typeface="ＭＳ Ｐゴシック" pitchFamily="34" charset="-128"/>
              </a:rPr>
              <a:t>Building a single column template </a:t>
            </a:r>
            <a:endParaRPr lang="en-US" sz="1400" b="1" dirty="0" smtClean="0">
              <a:latin typeface="Calibri" panose="020F0502020204030204" pitchFamily="34" charset="0"/>
              <a:ea typeface="ＭＳ Ｐゴシック" pitchFamily="34" charset="-128"/>
            </a:endParaRPr>
          </a:p>
          <a:p>
            <a:pPr marL="0" indent="0">
              <a:buNone/>
            </a:pPr>
            <a:r>
              <a:rPr lang="en-US" sz="1400" dirty="0" smtClean="0">
                <a:latin typeface="Calibri" panose="020F0502020204030204" pitchFamily="34" charset="0"/>
                <a:ea typeface="ＭＳ Ｐゴシック" pitchFamily="34" charset="-128"/>
              </a:rPr>
              <a:t>Single </a:t>
            </a:r>
            <a:r>
              <a:rPr lang="en-US" sz="1400" dirty="0">
                <a:latin typeface="Calibri" panose="020F0502020204030204" pitchFamily="34" charset="0"/>
                <a:ea typeface="ＭＳ Ｐゴシック" pitchFamily="34" charset="-128"/>
              </a:rPr>
              <a:t>column templates are by far the easier option when it comes to </a:t>
            </a:r>
            <a:r>
              <a:rPr lang="en-US" sz="1400" dirty="0" smtClean="0">
                <a:latin typeface="Calibri" panose="020F0502020204030204" pitchFamily="34" charset="0"/>
                <a:ea typeface="ＭＳ Ｐゴシック" pitchFamily="34" charset="-128"/>
              </a:rPr>
              <a:t>designing </a:t>
            </a:r>
            <a:r>
              <a:rPr lang="en-US" sz="1400" dirty="0">
                <a:latin typeface="Calibri" panose="020F0502020204030204" pitchFamily="34" charset="0"/>
                <a:ea typeface="ＭＳ Ｐゴシック" pitchFamily="34" charset="-128"/>
              </a:rPr>
              <a:t>a responsive template i.e. they’re easier to code, and if things </a:t>
            </a:r>
            <a:r>
              <a:rPr lang="en-US" sz="1400" dirty="0" smtClean="0">
                <a:latin typeface="Calibri" panose="020F0502020204030204" pitchFamily="34" charset="0"/>
                <a:ea typeface="ＭＳ Ｐゴシック" pitchFamily="34" charset="-128"/>
              </a:rPr>
              <a:t>don’t </a:t>
            </a:r>
            <a:r>
              <a:rPr lang="en-US" sz="1400" dirty="0">
                <a:latin typeface="Calibri" panose="020F0502020204030204" pitchFamily="34" charset="0"/>
                <a:ea typeface="ＭＳ Ｐゴシック" pitchFamily="34" charset="-128"/>
              </a:rPr>
              <a:t>render as you’d expect , they degrade much more gracefully. Using the above media query as a guide we can do the </a:t>
            </a:r>
            <a:r>
              <a:rPr lang="en-US" sz="1400" dirty="0" smtClean="0">
                <a:latin typeface="Calibri" panose="020F0502020204030204" pitchFamily="34" charset="0"/>
                <a:ea typeface="ＭＳ Ｐゴシック" pitchFamily="34" charset="-128"/>
              </a:rPr>
              <a:t>following</a:t>
            </a:r>
            <a:r>
              <a:rPr lang="en-US" sz="1400" dirty="0">
                <a:latin typeface="Calibri" panose="020F0502020204030204" pitchFamily="34" charset="0"/>
                <a:ea typeface="ＭＳ Ｐゴシック" pitchFamily="34" charset="-128"/>
              </a:rPr>
              <a:t>: </a:t>
            </a:r>
            <a:endParaRPr lang="en-US" sz="1400" dirty="0" smtClean="0">
              <a:latin typeface="Calibri" panose="020F0502020204030204" pitchFamily="34" charset="0"/>
              <a:ea typeface="ＭＳ Ｐゴシック" pitchFamily="34" charset="-128"/>
            </a:endParaRPr>
          </a:p>
          <a:p>
            <a:pPr marL="0" indent="0">
              <a:buNone/>
            </a:pPr>
            <a:endParaRPr lang="en-US" sz="1400" dirty="0">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a:t>
            </a:r>
            <a:r>
              <a:rPr lang="en-US" sz="1400" dirty="0">
                <a:solidFill>
                  <a:srgbClr val="FF0000"/>
                </a:solidFill>
                <a:latin typeface="Calibri" panose="020F0502020204030204" pitchFamily="34" charset="0"/>
                <a:ea typeface="ＭＳ Ｐゴシック" pitchFamily="34" charset="-128"/>
              </a:rPr>
              <a:t>media only screen and (max - device - width: 480px) </a:t>
            </a:r>
            <a:endParaRPr lang="en-US" sz="1400" dirty="0" smtClean="0">
              <a:solidFill>
                <a:srgbClr val="FF0000"/>
              </a:solidFill>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a:t>
            </a:r>
          </a:p>
          <a:p>
            <a:pPr marL="0" indent="0">
              <a:buNone/>
            </a:pPr>
            <a:r>
              <a:rPr lang="en-US" sz="1400" dirty="0" smtClean="0">
                <a:solidFill>
                  <a:srgbClr val="FF0000"/>
                </a:solidFill>
                <a:latin typeface="Calibri" panose="020F0502020204030204" pitchFamily="34" charset="0"/>
                <a:ea typeface="ＭＳ Ｐゴシック" pitchFamily="34" charset="-128"/>
              </a:rPr>
              <a:t> </a:t>
            </a:r>
            <a:r>
              <a:rPr lang="en-US" sz="1400" dirty="0">
                <a:solidFill>
                  <a:srgbClr val="FF0000"/>
                </a:solidFill>
                <a:latin typeface="Calibri" panose="020F0502020204030204" pitchFamily="34" charset="0"/>
                <a:ea typeface="ＭＳ Ｐゴシック" pitchFamily="34" charset="-128"/>
              </a:rPr>
              <a:t>table[class= table - shrink ] </a:t>
            </a:r>
            <a:endParaRPr lang="en-US" sz="1400" dirty="0" smtClean="0">
              <a:solidFill>
                <a:srgbClr val="FF0000"/>
              </a:solidFill>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 </a:t>
            </a:r>
          </a:p>
          <a:p>
            <a:pPr marL="0" indent="0">
              <a:buNone/>
            </a:pPr>
            <a:r>
              <a:rPr lang="en-US" sz="1400" dirty="0" smtClean="0">
                <a:solidFill>
                  <a:srgbClr val="FF0000"/>
                </a:solidFill>
                <a:latin typeface="Calibri" panose="020F0502020204030204" pitchFamily="34" charset="0"/>
                <a:ea typeface="ＭＳ Ｐゴシック" pitchFamily="34" charset="-128"/>
              </a:rPr>
              <a:t>width</a:t>
            </a:r>
            <a:r>
              <a:rPr lang="en-US" sz="1400" dirty="0">
                <a:solidFill>
                  <a:srgbClr val="FF0000"/>
                </a:solidFill>
                <a:latin typeface="Calibri" panose="020F0502020204030204" pitchFamily="34" charset="0"/>
                <a:ea typeface="ＭＳ Ｐゴシック" pitchFamily="34" charset="-128"/>
              </a:rPr>
              <a:t>: 325px !important; </a:t>
            </a:r>
            <a:endParaRPr lang="en-US" sz="1400" dirty="0" smtClean="0">
              <a:solidFill>
                <a:srgbClr val="FF0000"/>
              </a:solidFill>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a:t>
            </a:r>
          </a:p>
          <a:p>
            <a:pPr marL="0" indent="0">
              <a:buNone/>
            </a:pPr>
            <a:r>
              <a:rPr lang="en-US" sz="1400" dirty="0" smtClean="0">
                <a:solidFill>
                  <a:srgbClr val="FF0000"/>
                </a:solidFill>
                <a:latin typeface="Calibri" panose="020F0502020204030204" pitchFamily="34" charset="0"/>
                <a:ea typeface="ＭＳ Ｐゴシック" pitchFamily="34" charset="-128"/>
              </a:rPr>
              <a:t> }</a:t>
            </a:r>
          </a:p>
          <a:p>
            <a:pPr marL="0" indent="0">
              <a:buNone/>
            </a:pPr>
            <a:r>
              <a:rPr lang="en-US" sz="1400" dirty="0" smtClean="0">
                <a:latin typeface="Calibri" panose="020F0502020204030204" pitchFamily="34" charset="0"/>
                <a:ea typeface="ＭＳ Ｐゴシック" pitchFamily="34" charset="-128"/>
              </a:rPr>
              <a:t> </a:t>
            </a:r>
            <a:r>
              <a:rPr lang="en-US" sz="1400" dirty="0">
                <a:latin typeface="Calibri" panose="020F0502020204030204" pitchFamily="34" charset="0"/>
                <a:ea typeface="ＭＳ Ｐゴシック" pitchFamily="34" charset="-128"/>
              </a:rPr>
              <a:t>Then</a:t>
            </a:r>
            <a:r>
              <a:rPr lang="en-US" sz="1400" dirty="0" smtClean="0">
                <a:latin typeface="Calibri" panose="020F0502020204030204" pitchFamily="34" charset="0"/>
                <a:ea typeface="ＭＳ Ｐゴシック" pitchFamily="34" charset="-128"/>
              </a:rPr>
              <a:t>, </a:t>
            </a:r>
            <a:r>
              <a:rPr lang="en-US" sz="1400" dirty="0">
                <a:latin typeface="Calibri" panose="020F0502020204030204" pitchFamily="34" charset="0"/>
                <a:ea typeface="ＭＳ Ｐゴシック" pitchFamily="34" charset="-128"/>
              </a:rPr>
              <a:t>we can then ‘reference’ that class on the relevant table: </a:t>
            </a:r>
            <a:endParaRPr lang="en-US" sz="1400" dirty="0" smtClean="0">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&lt; </a:t>
            </a:r>
            <a:r>
              <a:rPr lang="en-US" sz="1400" dirty="0">
                <a:solidFill>
                  <a:srgbClr val="FF0000"/>
                </a:solidFill>
                <a:latin typeface="Calibri" panose="020F0502020204030204" pitchFamily="34" charset="0"/>
                <a:ea typeface="ＭＳ Ｐゴシック" pitchFamily="34" charset="-128"/>
              </a:rPr>
              <a:t>table </a:t>
            </a:r>
            <a:r>
              <a:rPr lang="en-US" sz="1400" dirty="0" smtClean="0">
                <a:solidFill>
                  <a:srgbClr val="FF0000"/>
                </a:solidFill>
                <a:latin typeface="Calibri" panose="020F0502020204030204" pitchFamily="34" charset="0"/>
                <a:ea typeface="ＭＳ Ｐゴシック" pitchFamily="34" charset="-128"/>
              </a:rPr>
              <a:t>border=“0" </a:t>
            </a:r>
            <a:r>
              <a:rPr lang="en-US" sz="1400" dirty="0">
                <a:solidFill>
                  <a:srgbClr val="FF0000"/>
                </a:solidFill>
                <a:latin typeface="Calibri" panose="020F0502020204030204" pitchFamily="34" charset="0"/>
                <a:ea typeface="ＭＳ Ｐゴシック" pitchFamily="34" charset="-128"/>
              </a:rPr>
              <a:t>align="center" </a:t>
            </a:r>
            <a:r>
              <a:rPr lang="en-US" sz="1400" dirty="0" err="1">
                <a:solidFill>
                  <a:srgbClr val="FF0000"/>
                </a:solidFill>
                <a:latin typeface="Calibri" panose="020F0502020204030204" pitchFamily="34" charset="0"/>
                <a:ea typeface="ＭＳ Ｐゴシック" pitchFamily="34" charset="-128"/>
              </a:rPr>
              <a:t>cellspacing</a:t>
            </a:r>
            <a:r>
              <a:rPr lang="en-US" sz="1400" dirty="0">
                <a:solidFill>
                  <a:srgbClr val="FF0000"/>
                </a:solidFill>
                <a:latin typeface="Calibri" panose="020F0502020204030204" pitchFamily="34" charset="0"/>
                <a:ea typeface="ＭＳ Ｐゴシック" pitchFamily="34" charset="-128"/>
              </a:rPr>
              <a:t>="0" </a:t>
            </a:r>
            <a:r>
              <a:rPr lang="en-US" sz="1400" dirty="0" err="1">
                <a:solidFill>
                  <a:srgbClr val="FF0000"/>
                </a:solidFill>
                <a:latin typeface="Calibri" panose="020F0502020204030204" pitchFamily="34" charset="0"/>
                <a:ea typeface="ＭＳ Ｐゴシック" pitchFamily="34" charset="-128"/>
              </a:rPr>
              <a:t>cellpadding</a:t>
            </a:r>
            <a:r>
              <a:rPr lang="en-US" sz="1400" dirty="0">
                <a:solidFill>
                  <a:srgbClr val="FF0000"/>
                </a:solidFill>
                <a:latin typeface="Calibri" panose="020F0502020204030204" pitchFamily="34" charset="0"/>
                <a:ea typeface="ＭＳ Ｐゴシック" pitchFamily="34" charset="-128"/>
              </a:rPr>
              <a:t>="0" class="table - shrink " &gt; </a:t>
            </a:r>
            <a:endParaRPr lang="en-US" sz="1400" dirty="0" smtClean="0">
              <a:solidFill>
                <a:srgbClr val="FF0000"/>
              </a:solidFill>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&lt;</a:t>
            </a:r>
            <a:r>
              <a:rPr lang="en-US" sz="1400" dirty="0" err="1">
                <a:solidFill>
                  <a:srgbClr val="FF0000"/>
                </a:solidFill>
                <a:latin typeface="Calibri" panose="020F0502020204030204" pitchFamily="34" charset="0"/>
                <a:ea typeface="ＭＳ Ｐゴシック" pitchFamily="34" charset="-128"/>
              </a:rPr>
              <a:t>tr</a:t>
            </a:r>
            <a:r>
              <a:rPr lang="en-US" sz="1400" dirty="0">
                <a:solidFill>
                  <a:srgbClr val="FF0000"/>
                </a:solidFill>
                <a:latin typeface="Calibri" panose="020F0502020204030204" pitchFamily="34" charset="0"/>
                <a:ea typeface="ＭＳ Ｐゴシック" pitchFamily="34" charset="-128"/>
              </a:rPr>
              <a:t>&gt;</a:t>
            </a:r>
          </a:p>
          <a:p>
            <a:pPr marL="0" indent="0">
              <a:buNone/>
            </a:pPr>
            <a:r>
              <a:rPr lang="en-US" sz="1400" dirty="0">
                <a:solidFill>
                  <a:srgbClr val="FF0000"/>
                </a:solidFill>
                <a:latin typeface="Calibri" panose="020F0502020204030204" pitchFamily="34" charset="0"/>
                <a:ea typeface="ＭＳ Ｐゴシック" pitchFamily="34" charset="-128"/>
              </a:rPr>
              <a:t>&lt;td width="</a:t>
            </a:r>
            <a:r>
              <a:rPr lang="en-US" sz="1400" dirty="0" smtClean="0">
                <a:solidFill>
                  <a:srgbClr val="FF0000"/>
                </a:solidFill>
                <a:latin typeface="Calibri" panose="020F0502020204030204" pitchFamily="34" charset="0"/>
                <a:ea typeface="ＭＳ Ｐゴシック" pitchFamily="34" charset="-128"/>
              </a:rPr>
              <a:t>650“  </a:t>
            </a:r>
            <a:r>
              <a:rPr lang="en-US" sz="1400" dirty="0" err="1">
                <a:solidFill>
                  <a:srgbClr val="FF0000"/>
                </a:solidFill>
                <a:latin typeface="Calibri" panose="020F0502020204030204" pitchFamily="34" charset="0"/>
                <a:ea typeface="ＭＳ Ｐゴシック" pitchFamily="34" charset="-128"/>
              </a:rPr>
              <a:t>bgcolor</a:t>
            </a:r>
            <a:r>
              <a:rPr lang="en-US" sz="1400" dirty="0">
                <a:solidFill>
                  <a:srgbClr val="FF0000"/>
                </a:solidFill>
                <a:latin typeface="Calibri" panose="020F0502020204030204" pitchFamily="34" charset="0"/>
                <a:ea typeface="ＭＳ Ｐゴシック" pitchFamily="34" charset="-128"/>
              </a:rPr>
              <a:t>="#FFFFFF" </a:t>
            </a:r>
            <a:r>
              <a:rPr lang="en-US" sz="1400" dirty="0" err="1">
                <a:solidFill>
                  <a:srgbClr val="FF0000"/>
                </a:solidFill>
                <a:latin typeface="Calibri" panose="020F0502020204030204" pitchFamily="34" charset="0"/>
                <a:ea typeface="ＭＳ Ｐゴシック" pitchFamily="34" charset="-128"/>
              </a:rPr>
              <a:t>valign</a:t>
            </a:r>
            <a:r>
              <a:rPr lang="en-US" sz="1400" dirty="0">
                <a:solidFill>
                  <a:srgbClr val="FF0000"/>
                </a:solidFill>
                <a:latin typeface="Calibri" panose="020F0502020204030204" pitchFamily="34" charset="0"/>
                <a:ea typeface="ＭＳ Ｐゴシック" pitchFamily="34" charset="-128"/>
              </a:rPr>
              <a:t>="top</a:t>
            </a:r>
            <a:r>
              <a:rPr lang="en-US" sz="1400" dirty="0" smtClean="0">
                <a:solidFill>
                  <a:srgbClr val="FF0000"/>
                </a:solidFill>
                <a:latin typeface="Calibri" panose="020F0502020204030204" pitchFamily="34" charset="0"/>
                <a:ea typeface="ＭＳ Ｐゴシック" pitchFamily="34" charset="-128"/>
              </a:rPr>
              <a:t>"&gt;dummy text&lt;/</a:t>
            </a:r>
            <a:r>
              <a:rPr lang="en-US" sz="1400" dirty="0">
                <a:solidFill>
                  <a:srgbClr val="FF0000"/>
                </a:solidFill>
                <a:latin typeface="Calibri" panose="020F0502020204030204" pitchFamily="34" charset="0"/>
                <a:ea typeface="ＭＳ Ｐゴシック" pitchFamily="34" charset="-128"/>
              </a:rPr>
              <a:t>td&gt;</a:t>
            </a:r>
          </a:p>
          <a:p>
            <a:pPr marL="0" indent="0">
              <a:buNone/>
            </a:pPr>
            <a:r>
              <a:rPr lang="en-US" sz="1400" dirty="0">
                <a:solidFill>
                  <a:srgbClr val="FF0000"/>
                </a:solidFill>
                <a:latin typeface="Calibri" panose="020F0502020204030204" pitchFamily="34" charset="0"/>
                <a:ea typeface="ＭＳ Ｐゴシック" pitchFamily="34" charset="-128"/>
              </a:rPr>
              <a:t>&lt;/</a:t>
            </a:r>
            <a:r>
              <a:rPr lang="en-US" sz="1400" dirty="0" err="1">
                <a:solidFill>
                  <a:srgbClr val="FF0000"/>
                </a:solidFill>
                <a:latin typeface="Calibri" panose="020F0502020204030204" pitchFamily="34" charset="0"/>
                <a:ea typeface="ＭＳ Ｐゴシック" pitchFamily="34" charset="-128"/>
              </a:rPr>
              <a:t>tr</a:t>
            </a:r>
            <a:r>
              <a:rPr lang="en-US" sz="1400" dirty="0">
                <a:solidFill>
                  <a:srgbClr val="FF0000"/>
                </a:solidFill>
                <a:latin typeface="Calibri" panose="020F0502020204030204" pitchFamily="34" charset="0"/>
                <a:ea typeface="ＭＳ Ｐゴシック" pitchFamily="34" charset="-128"/>
              </a:rPr>
              <a:t>&gt;</a:t>
            </a:r>
          </a:p>
          <a:p>
            <a:pPr marL="0" indent="0">
              <a:buNone/>
            </a:pPr>
            <a:r>
              <a:rPr lang="en-US" sz="1400" dirty="0">
                <a:solidFill>
                  <a:srgbClr val="FF0000"/>
                </a:solidFill>
                <a:latin typeface="Calibri" panose="020F0502020204030204" pitchFamily="34" charset="0"/>
                <a:ea typeface="ＭＳ Ｐゴシック" pitchFamily="34" charset="-128"/>
              </a:rPr>
              <a:t>&lt;/table&gt;</a:t>
            </a: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174189404"/>
      </p:ext>
    </p:extLst>
  </p:cSld>
  <p:clrMapOvr>
    <a:masterClrMapping/>
  </p:clrMapOvr>
  <p:transition spd="med">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Build a Responsive Emailer</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5450243"/>
          </a:xfrm>
        </p:spPr>
        <p:txBody>
          <a:bodyPr/>
          <a:lstStyle/>
          <a:p>
            <a:pPr marL="0" indent="0">
              <a:buNone/>
            </a:pPr>
            <a:r>
              <a:rPr lang="en-US" sz="1400" b="1" dirty="0">
                <a:latin typeface="Calibri" panose="020F0502020204030204" pitchFamily="34" charset="0"/>
                <a:ea typeface="ＭＳ Ｐゴシック" pitchFamily="34" charset="-128"/>
              </a:rPr>
              <a:t>Building a two column template </a:t>
            </a:r>
            <a:endParaRPr lang="en-US" sz="1400" b="1" dirty="0" smtClean="0">
              <a:latin typeface="Calibri" panose="020F0502020204030204" pitchFamily="34" charset="0"/>
              <a:ea typeface="ＭＳ Ｐゴシック" pitchFamily="34" charset="-128"/>
            </a:endParaRPr>
          </a:p>
          <a:p>
            <a:pPr marL="0" indent="0">
              <a:buNone/>
            </a:pPr>
            <a:r>
              <a:rPr lang="en-US" sz="1400" dirty="0" smtClean="0">
                <a:latin typeface="Calibri" panose="020F0502020204030204" pitchFamily="34" charset="0"/>
                <a:ea typeface="ＭＳ Ｐゴシック" pitchFamily="34" charset="-128"/>
              </a:rPr>
              <a:t>Building </a:t>
            </a:r>
            <a:r>
              <a:rPr lang="en-US" sz="1400" dirty="0">
                <a:latin typeface="Calibri" panose="020F0502020204030204" pitchFamily="34" charset="0"/>
                <a:ea typeface="ＭＳ Ｐゴシック" pitchFamily="34" charset="-128"/>
              </a:rPr>
              <a:t>a two column template, although slightly harder, can still be done without having to resort to adding too much code to the main @media query or the template itself . In theory, the idea is that the second column will wrap underneath the first column when viewed on a mobile device : </a:t>
            </a:r>
            <a:endParaRPr lang="en-US" sz="1400" dirty="0" smtClean="0">
              <a:latin typeface="Calibri" panose="020F0502020204030204" pitchFamily="34" charset="0"/>
              <a:ea typeface="ＭＳ Ｐゴシック" pitchFamily="34" charset="-128"/>
            </a:endParaRPr>
          </a:p>
          <a:p>
            <a:pPr marL="0" indent="0">
              <a:buNone/>
            </a:pPr>
            <a:r>
              <a:rPr lang="en-US" sz="1400" dirty="0" smtClean="0">
                <a:latin typeface="Calibri" panose="020F0502020204030204" pitchFamily="34" charset="0"/>
                <a:ea typeface="ＭＳ Ｐゴシック" pitchFamily="34" charset="-128"/>
              </a:rPr>
              <a:t>To </a:t>
            </a:r>
            <a:r>
              <a:rPr lang="en-US" sz="1400" dirty="0">
                <a:latin typeface="Calibri" panose="020F0502020204030204" pitchFamily="34" charset="0"/>
                <a:ea typeface="ＭＳ Ｐゴシック" pitchFamily="34" charset="-128"/>
              </a:rPr>
              <a:t>achieve the desired result when building a website, CSS properties such as float: left ; would naturally be used but as we’re building an email older HTML attributes such as align=”left ” are an adequate replacement. </a:t>
            </a:r>
            <a:endParaRPr lang="en-US" sz="1400" dirty="0" smtClean="0">
              <a:latin typeface="Calibri" panose="020F0502020204030204" pitchFamily="34" charset="0"/>
              <a:ea typeface="ＭＳ Ｐゴシック" pitchFamily="34" charset="-128"/>
            </a:endParaRPr>
          </a:p>
          <a:p>
            <a:pPr marL="0" indent="0">
              <a:buNone/>
            </a:pPr>
            <a:endParaRPr lang="en-US" sz="1400" dirty="0">
              <a:solidFill>
                <a:srgbClr val="FF0000"/>
              </a:solidFill>
              <a:latin typeface="Calibri" panose="020F0502020204030204" pitchFamily="34" charset="0"/>
              <a:ea typeface="ＭＳ Ｐゴシック" pitchFamily="34" charset="-128"/>
            </a:endParaRPr>
          </a:p>
          <a:p>
            <a:pPr marL="0" indent="0">
              <a:buNone/>
            </a:pPr>
            <a:r>
              <a:rPr lang="en-US" sz="1400" dirty="0">
                <a:solidFill>
                  <a:schemeClr val="tx1"/>
                </a:solidFill>
                <a:latin typeface="Calibri" panose="020F0502020204030204" pitchFamily="34" charset="0"/>
                <a:ea typeface="ＭＳ Ｐゴシック" pitchFamily="34" charset="-128"/>
              </a:rPr>
              <a:t>In the following example we will take a 650 pixel wide table with one table cell, </a:t>
            </a:r>
            <a:r>
              <a:rPr lang="en-US" sz="1400" dirty="0" smtClean="0">
                <a:solidFill>
                  <a:schemeClr val="tx1"/>
                </a:solidFill>
                <a:latin typeface="Calibri" panose="020F0502020204030204" pitchFamily="34" charset="0"/>
                <a:ea typeface="ＭＳ Ｐゴシック" pitchFamily="34" charset="-128"/>
              </a:rPr>
              <a:t>and inside </a:t>
            </a:r>
            <a:r>
              <a:rPr lang="en-US" sz="1400" dirty="0">
                <a:solidFill>
                  <a:schemeClr val="tx1"/>
                </a:solidFill>
                <a:latin typeface="Calibri" panose="020F0502020204030204" pitchFamily="34" charset="0"/>
                <a:ea typeface="ＭＳ Ｐゴシック" pitchFamily="34" charset="-128"/>
              </a:rPr>
              <a:t>that table cell we insert 2 nested tables; one with the </a:t>
            </a:r>
            <a:r>
              <a:rPr lang="en-US" sz="1400" dirty="0" smtClean="0">
                <a:solidFill>
                  <a:schemeClr val="tx1"/>
                </a:solidFill>
                <a:latin typeface="Calibri" panose="020F0502020204030204" pitchFamily="34" charset="0"/>
                <a:ea typeface="ＭＳ Ｐゴシック" pitchFamily="34" charset="-128"/>
              </a:rPr>
              <a:t>width </a:t>
            </a:r>
            <a:r>
              <a:rPr lang="en-US" sz="1400" dirty="0">
                <a:solidFill>
                  <a:schemeClr val="tx1"/>
                </a:solidFill>
                <a:latin typeface="Calibri" panose="020F0502020204030204" pitchFamily="34" charset="0"/>
                <a:ea typeface="ＭＳ Ｐゴシック" pitchFamily="34" charset="-128"/>
              </a:rPr>
              <a:t>of 325 pixels which is aligned left, and another similar table which is also 325 pixels wide but this time with no align property. </a:t>
            </a:r>
            <a:endParaRPr lang="en-US" sz="1400" dirty="0" smtClean="0">
              <a:solidFill>
                <a:schemeClr val="tx1"/>
              </a:solidFill>
              <a:latin typeface="Calibri" panose="020F0502020204030204" pitchFamily="34" charset="0"/>
              <a:ea typeface="ＭＳ Ｐゴシック" pitchFamily="34" charset="-128"/>
            </a:endParaRPr>
          </a:p>
          <a:p>
            <a:pPr marL="0" indent="0">
              <a:buNone/>
            </a:pPr>
            <a:r>
              <a:rPr lang="en-US" sz="1400" dirty="0" smtClean="0">
                <a:solidFill>
                  <a:schemeClr val="tx1"/>
                </a:solidFill>
                <a:latin typeface="Calibri" panose="020F0502020204030204" pitchFamily="34" charset="0"/>
                <a:ea typeface="ＭＳ Ｐゴシック" pitchFamily="34" charset="-128"/>
              </a:rPr>
              <a:t>The </a:t>
            </a:r>
            <a:r>
              <a:rPr lang="en-US" sz="1400" dirty="0">
                <a:solidFill>
                  <a:schemeClr val="tx1"/>
                </a:solidFill>
                <a:latin typeface="Calibri" panose="020F0502020204030204" pitchFamily="34" charset="0"/>
                <a:ea typeface="ＭＳ Ｐゴシック" pitchFamily="34" charset="-128"/>
              </a:rPr>
              <a:t>outcome when viewed on mobile will cause the table with no align property to wrap underneath its partner. The </a:t>
            </a:r>
            <a:r>
              <a:rPr lang="en-US" sz="1400" dirty="0" smtClean="0">
                <a:solidFill>
                  <a:schemeClr val="tx1"/>
                </a:solidFill>
                <a:latin typeface="Calibri" panose="020F0502020204030204" pitchFamily="34" charset="0"/>
                <a:ea typeface="ＭＳ Ｐゴシック" pitchFamily="34" charset="-128"/>
              </a:rPr>
              <a:t>code </a:t>
            </a:r>
            <a:r>
              <a:rPr lang="en-US" sz="1400" dirty="0">
                <a:solidFill>
                  <a:schemeClr val="tx1"/>
                </a:solidFill>
                <a:latin typeface="Calibri" panose="020F0502020204030204" pitchFamily="34" charset="0"/>
                <a:ea typeface="ＭＳ Ｐゴシック" pitchFamily="34" charset="-128"/>
              </a:rPr>
              <a:t>to achieve this looks as follows; </a:t>
            </a:r>
            <a:r>
              <a:rPr lang="en-US" sz="1400" dirty="0" err="1" smtClean="0">
                <a:solidFill>
                  <a:schemeClr val="tx1"/>
                </a:solidFill>
                <a:latin typeface="Calibri" panose="020F0502020204030204" pitchFamily="34" charset="0"/>
                <a:ea typeface="ＭＳ Ｐゴシック" pitchFamily="34" charset="-128"/>
              </a:rPr>
              <a:t>first@media</a:t>
            </a:r>
            <a:r>
              <a:rPr lang="en-US" sz="1400" dirty="0" smtClean="0">
                <a:solidFill>
                  <a:schemeClr val="tx1"/>
                </a:solidFill>
                <a:latin typeface="Calibri" panose="020F0502020204030204" pitchFamily="34" charset="0"/>
                <a:ea typeface="ＭＳ Ｐゴシック" pitchFamily="34" charset="-128"/>
              </a:rPr>
              <a:t> </a:t>
            </a:r>
            <a:r>
              <a:rPr lang="en-US" sz="1400" dirty="0">
                <a:solidFill>
                  <a:schemeClr val="tx1"/>
                </a:solidFill>
                <a:latin typeface="Calibri" panose="020F0502020204030204" pitchFamily="34" charset="0"/>
                <a:ea typeface="ＭＳ Ｐゴシック" pitchFamily="34" charset="-128"/>
              </a:rPr>
              <a:t>query: </a:t>
            </a:r>
            <a:endParaRPr lang="en-US" sz="1400" dirty="0" smtClean="0">
              <a:solidFill>
                <a:schemeClr val="tx1"/>
              </a:solidFill>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a:t>
            </a:r>
            <a:r>
              <a:rPr lang="en-US" sz="1400" dirty="0">
                <a:solidFill>
                  <a:srgbClr val="FF0000"/>
                </a:solidFill>
                <a:latin typeface="Calibri" panose="020F0502020204030204" pitchFamily="34" charset="0"/>
                <a:ea typeface="ＭＳ Ｐゴシック" pitchFamily="34" charset="-128"/>
              </a:rPr>
              <a:t>media only screen and (max - device - width: 480px) </a:t>
            </a:r>
            <a:endParaRPr lang="en-US" sz="1400" dirty="0" smtClean="0">
              <a:solidFill>
                <a:srgbClr val="FF0000"/>
              </a:solidFill>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 </a:t>
            </a:r>
          </a:p>
          <a:p>
            <a:pPr marL="0" indent="0">
              <a:buNone/>
            </a:pPr>
            <a:r>
              <a:rPr lang="en-US" sz="1400" dirty="0" smtClean="0">
                <a:solidFill>
                  <a:srgbClr val="FF0000"/>
                </a:solidFill>
                <a:latin typeface="Calibri" panose="020F0502020204030204" pitchFamily="34" charset="0"/>
                <a:ea typeface="ＭＳ Ｐゴシック" pitchFamily="34" charset="-128"/>
              </a:rPr>
              <a:t>table[class</a:t>
            </a:r>
            <a:r>
              <a:rPr lang="en-US" sz="1400" dirty="0">
                <a:solidFill>
                  <a:srgbClr val="FF0000"/>
                </a:solidFill>
                <a:latin typeface="Calibri" panose="020F0502020204030204" pitchFamily="34" charset="0"/>
                <a:ea typeface="ＭＳ Ｐゴシック" pitchFamily="34" charset="-128"/>
              </a:rPr>
              <a:t>= table - shrink ] </a:t>
            </a:r>
            <a:endParaRPr lang="en-US" sz="1400" dirty="0" smtClean="0">
              <a:solidFill>
                <a:srgbClr val="FF0000"/>
              </a:solidFill>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 </a:t>
            </a:r>
          </a:p>
          <a:p>
            <a:pPr marL="0" indent="0">
              <a:buNone/>
            </a:pPr>
            <a:r>
              <a:rPr lang="en-US" sz="1400" dirty="0" smtClean="0">
                <a:solidFill>
                  <a:srgbClr val="FF0000"/>
                </a:solidFill>
                <a:latin typeface="Calibri" panose="020F0502020204030204" pitchFamily="34" charset="0"/>
                <a:ea typeface="ＭＳ Ｐゴシック" pitchFamily="34" charset="-128"/>
              </a:rPr>
              <a:t>width</a:t>
            </a:r>
            <a:r>
              <a:rPr lang="en-US" sz="1400" dirty="0">
                <a:solidFill>
                  <a:srgbClr val="FF0000"/>
                </a:solidFill>
                <a:latin typeface="Calibri" panose="020F0502020204030204" pitchFamily="34" charset="0"/>
                <a:ea typeface="ＭＳ Ｐゴシック" pitchFamily="34" charset="-128"/>
              </a:rPr>
              <a:t>: 325px !important; </a:t>
            </a:r>
            <a:endParaRPr lang="en-US" sz="1400" dirty="0" smtClean="0">
              <a:solidFill>
                <a:srgbClr val="FF0000"/>
              </a:solidFill>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a:t>
            </a:r>
          </a:p>
          <a:p>
            <a:pPr marL="0" indent="0">
              <a:buNone/>
            </a:pPr>
            <a:r>
              <a:rPr lang="en-US" sz="1400" dirty="0" smtClean="0">
                <a:solidFill>
                  <a:srgbClr val="FF0000"/>
                </a:solidFill>
                <a:latin typeface="Calibri" panose="020F0502020204030204" pitchFamily="34" charset="0"/>
                <a:ea typeface="ＭＳ Ｐゴシック" pitchFamily="34" charset="-128"/>
              </a:rPr>
              <a:t> </a:t>
            </a:r>
            <a:r>
              <a:rPr lang="en-US" sz="1400" dirty="0">
                <a:solidFill>
                  <a:srgbClr val="FF0000"/>
                </a:solidFill>
                <a:latin typeface="Calibri" panose="020F0502020204030204" pitchFamily="34" charset="0"/>
                <a:ea typeface="ＭＳ Ｐゴシック" pitchFamily="34" charset="-128"/>
              </a:rPr>
              <a:t>} </a:t>
            </a: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2756762990"/>
      </p:ext>
    </p:extLst>
  </p:cSld>
  <p:clrMapOvr>
    <a:masterClrMapping/>
  </p:clrMapOvr>
  <p:transition spd="med">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Build a Responsive Emailer</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5450243"/>
          </a:xfrm>
        </p:spPr>
        <p:txBody>
          <a:bodyPr/>
          <a:lstStyle/>
          <a:p>
            <a:pPr marL="0" indent="0">
              <a:buNone/>
            </a:pPr>
            <a:r>
              <a:rPr lang="en-US" sz="1400" dirty="0" smtClean="0">
                <a:solidFill>
                  <a:srgbClr val="FF0000"/>
                </a:solidFill>
                <a:latin typeface="Calibri" panose="020F0502020204030204" pitchFamily="34" charset="0"/>
                <a:ea typeface="ＭＳ Ｐゴシック" pitchFamily="34" charset="-128"/>
              </a:rPr>
              <a:t>2 column template </a:t>
            </a:r>
          </a:p>
          <a:p>
            <a:pPr marL="0" indent="0">
              <a:buNone/>
            </a:pPr>
            <a:r>
              <a:rPr lang="en-US" sz="1400" dirty="0" smtClean="0">
                <a:solidFill>
                  <a:srgbClr val="FF0000"/>
                </a:solidFill>
                <a:latin typeface="Calibri" panose="020F0502020204030204" pitchFamily="34" charset="0"/>
                <a:ea typeface="ＭＳ Ｐゴシック" pitchFamily="34" charset="-128"/>
              </a:rPr>
              <a:t>Example:</a:t>
            </a:r>
            <a:endParaRPr lang="en-US" sz="1400" dirty="0">
              <a:solidFill>
                <a:srgbClr val="FF0000"/>
              </a:solidFill>
              <a:latin typeface="Calibri" panose="020F0502020204030204" pitchFamily="34" charset="0"/>
              <a:ea typeface="ＭＳ Ｐゴシック" pitchFamily="34" charset="-128"/>
            </a:endParaRP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8197" y="1026404"/>
            <a:ext cx="4188311" cy="239453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8197" y="3356389"/>
            <a:ext cx="4406265" cy="2892407"/>
          </a:xfrm>
          <a:prstGeom prst="rect">
            <a:avLst/>
          </a:prstGeom>
        </p:spPr>
      </p:pic>
    </p:spTree>
    <p:extLst>
      <p:ext uri="{BB962C8B-B14F-4D97-AF65-F5344CB8AC3E}">
        <p14:creationId xmlns:p14="http://schemas.microsoft.com/office/powerpoint/2010/main" val="494672902"/>
      </p:ext>
    </p:extLst>
  </p:cSld>
  <p:clrMapOvr>
    <a:masterClrMapping/>
  </p:clrMapOvr>
  <p:transition spd="med">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Build a Responsive Emailer</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5450243"/>
          </a:xfrm>
        </p:spPr>
        <p:txBody>
          <a:bodyPr/>
          <a:lstStyle/>
          <a:p>
            <a:pPr marL="0" indent="0">
              <a:buNone/>
            </a:pPr>
            <a:r>
              <a:rPr lang="en-US" sz="1400" dirty="0" smtClean="0">
                <a:latin typeface="Calibri" panose="020F0502020204030204" pitchFamily="34" charset="0"/>
                <a:ea typeface="ＭＳ Ｐゴシック" pitchFamily="34" charset="-128"/>
              </a:rPr>
              <a:t>Second, the HTML  it self:</a:t>
            </a:r>
          </a:p>
          <a:p>
            <a:pPr marL="0" indent="0">
              <a:buNone/>
            </a:pPr>
            <a:r>
              <a:rPr lang="en-US" sz="1400" dirty="0">
                <a:solidFill>
                  <a:srgbClr val="FF0000"/>
                </a:solidFill>
                <a:latin typeface="Calibri" panose="020F0502020204030204" pitchFamily="34" charset="0"/>
                <a:ea typeface="ＭＳ Ｐゴシック" pitchFamily="34" charset="-128"/>
              </a:rPr>
              <a:t>&lt;table </a:t>
            </a:r>
            <a:r>
              <a:rPr lang="en-US" sz="1400" dirty="0" smtClean="0">
                <a:solidFill>
                  <a:srgbClr val="FF0000"/>
                </a:solidFill>
                <a:latin typeface="Calibri" panose="020F0502020204030204" pitchFamily="34" charset="0"/>
                <a:ea typeface="ＭＳ Ｐゴシック" pitchFamily="34" charset="-128"/>
              </a:rPr>
              <a:t> border</a:t>
            </a:r>
            <a:r>
              <a:rPr lang="en-US" sz="1400" dirty="0">
                <a:solidFill>
                  <a:srgbClr val="FF0000"/>
                </a:solidFill>
                <a:latin typeface="Calibri" panose="020F0502020204030204" pitchFamily="34" charset="0"/>
                <a:ea typeface="ＭＳ Ｐゴシック" pitchFamily="34" charset="-128"/>
              </a:rPr>
              <a:t>="0" </a:t>
            </a:r>
            <a:r>
              <a:rPr lang="en-US" sz="1400" dirty="0" err="1">
                <a:solidFill>
                  <a:srgbClr val="FF0000"/>
                </a:solidFill>
                <a:latin typeface="Calibri" panose="020F0502020204030204" pitchFamily="34" charset="0"/>
                <a:ea typeface="ＭＳ Ｐゴシック" pitchFamily="34" charset="-128"/>
              </a:rPr>
              <a:t>cellpadding</a:t>
            </a:r>
            <a:r>
              <a:rPr lang="en-US" sz="1400" dirty="0">
                <a:solidFill>
                  <a:srgbClr val="FF0000"/>
                </a:solidFill>
                <a:latin typeface="Calibri" panose="020F0502020204030204" pitchFamily="34" charset="0"/>
                <a:ea typeface="ＭＳ Ｐゴシック" pitchFamily="34" charset="-128"/>
              </a:rPr>
              <a:t>="0" </a:t>
            </a:r>
            <a:r>
              <a:rPr lang="en-US" sz="1400" dirty="0" err="1">
                <a:solidFill>
                  <a:srgbClr val="FF0000"/>
                </a:solidFill>
                <a:latin typeface="Calibri" panose="020F0502020204030204" pitchFamily="34" charset="0"/>
                <a:ea typeface="ＭＳ Ｐゴシック" pitchFamily="34" charset="-128"/>
              </a:rPr>
              <a:t>cellspacing</a:t>
            </a:r>
            <a:r>
              <a:rPr lang="en-US" sz="1400" dirty="0">
                <a:solidFill>
                  <a:srgbClr val="FF0000"/>
                </a:solidFill>
                <a:latin typeface="Calibri" panose="020F0502020204030204" pitchFamily="34" charset="0"/>
                <a:ea typeface="ＭＳ Ｐゴシック" pitchFamily="34" charset="-128"/>
              </a:rPr>
              <a:t>="0" align="</a:t>
            </a:r>
            <a:r>
              <a:rPr lang="en-US" sz="1400" dirty="0" smtClean="0">
                <a:solidFill>
                  <a:srgbClr val="FF0000"/>
                </a:solidFill>
                <a:latin typeface="Calibri" panose="020F0502020204030204" pitchFamily="34" charset="0"/>
                <a:ea typeface="ＭＳ Ｐゴシック" pitchFamily="34" charset="-128"/>
              </a:rPr>
              <a:t>center“ class</a:t>
            </a:r>
            <a:r>
              <a:rPr lang="en-US" sz="1400" dirty="0">
                <a:solidFill>
                  <a:srgbClr val="FF0000"/>
                </a:solidFill>
                <a:latin typeface="Calibri" panose="020F0502020204030204" pitchFamily="34" charset="0"/>
                <a:ea typeface="ＭＳ Ｐゴシック" pitchFamily="34" charset="-128"/>
              </a:rPr>
              <a:t>="table-shrink"&gt;</a:t>
            </a:r>
          </a:p>
          <a:p>
            <a:pPr marL="0" indent="0">
              <a:buNone/>
            </a:pPr>
            <a:r>
              <a:rPr lang="en-US" sz="1400" dirty="0">
                <a:solidFill>
                  <a:srgbClr val="FF0000"/>
                </a:solidFill>
                <a:latin typeface="Calibri" panose="020F0502020204030204" pitchFamily="34" charset="0"/>
                <a:ea typeface="ＭＳ Ｐゴシック" pitchFamily="34" charset="-128"/>
              </a:rPr>
              <a:t>&lt;</a:t>
            </a:r>
            <a:r>
              <a:rPr lang="en-US" sz="1400" dirty="0" err="1">
                <a:solidFill>
                  <a:srgbClr val="FF0000"/>
                </a:solidFill>
                <a:latin typeface="Calibri" panose="020F0502020204030204" pitchFamily="34" charset="0"/>
                <a:ea typeface="ＭＳ Ｐゴシック" pitchFamily="34" charset="-128"/>
              </a:rPr>
              <a:t>tr</a:t>
            </a:r>
            <a:r>
              <a:rPr lang="en-US" sz="1400" dirty="0" smtClean="0">
                <a:solidFill>
                  <a:srgbClr val="FF0000"/>
                </a:solidFill>
                <a:latin typeface="Calibri" panose="020F0502020204030204" pitchFamily="34" charset="0"/>
                <a:ea typeface="ＭＳ Ｐゴシック" pitchFamily="34" charset="-128"/>
              </a:rPr>
              <a:t>&gt;&lt;</a:t>
            </a:r>
            <a:r>
              <a:rPr lang="en-US" sz="1400" dirty="0">
                <a:solidFill>
                  <a:srgbClr val="FF0000"/>
                </a:solidFill>
                <a:latin typeface="Calibri" panose="020F0502020204030204" pitchFamily="34" charset="0"/>
                <a:ea typeface="ＭＳ Ｐゴシック" pitchFamily="34" charset="-128"/>
              </a:rPr>
              <a:t>td width="325" </a:t>
            </a:r>
            <a:r>
              <a:rPr lang="en-US" sz="1400" dirty="0" smtClean="0">
                <a:solidFill>
                  <a:srgbClr val="FF0000"/>
                </a:solidFill>
                <a:latin typeface="Calibri" panose="020F0502020204030204" pitchFamily="34" charset="0"/>
                <a:ea typeface="ＭＳ Ｐゴシック" pitchFamily="34" charset="-128"/>
              </a:rPr>
              <a:t> </a:t>
            </a:r>
            <a:r>
              <a:rPr lang="en-US" sz="1400" dirty="0" err="1" smtClean="0">
                <a:solidFill>
                  <a:srgbClr val="FF0000"/>
                </a:solidFill>
                <a:latin typeface="Calibri" panose="020F0502020204030204" pitchFamily="34" charset="0"/>
                <a:ea typeface="ＭＳ Ｐゴシック" pitchFamily="34" charset="-128"/>
              </a:rPr>
              <a:t>bgcolor</a:t>
            </a:r>
            <a:r>
              <a:rPr lang="en-US" sz="1400" dirty="0">
                <a:solidFill>
                  <a:srgbClr val="FF0000"/>
                </a:solidFill>
                <a:latin typeface="Calibri" panose="020F0502020204030204" pitchFamily="34" charset="0"/>
                <a:ea typeface="ＭＳ Ｐゴシック" pitchFamily="34" charset="-128"/>
              </a:rPr>
              <a:t>="#FFFFFF"&gt;</a:t>
            </a:r>
          </a:p>
          <a:p>
            <a:pPr marL="0" indent="0">
              <a:buNone/>
            </a:pPr>
            <a:r>
              <a:rPr lang="en-US" sz="1400" dirty="0">
                <a:solidFill>
                  <a:srgbClr val="FF0000"/>
                </a:solidFill>
                <a:latin typeface="Calibri" panose="020F0502020204030204" pitchFamily="34" charset="0"/>
                <a:ea typeface="ＭＳ Ｐゴシック" pitchFamily="34" charset="-128"/>
              </a:rPr>
              <a:t>&lt;table width</a:t>
            </a:r>
            <a:r>
              <a:rPr lang="en-US" sz="1400" dirty="0" smtClean="0">
                <a:solidFill>
                  <a:srgbClr val="FF0000"/>
                </a:solidFill>
                <a:latin typeface="Calibri" panose="020F0502020204030204" pitchFamily="34" charset="0"/>
                <a:ea typeface="ＭＳ Ｐゴシック" pitchFamily="34" charset="-128"/>
              </a:rPr>
              <a:t>="325" </a:t>
            </a:r>
            <a:r>
              <a:rPr lang="en-US" sz="1400" dirty="0">
                <a:solidFill>
                  <a:srgbClr val="FF0000"/>
                </a:solidFill>
                <a:latin typeface="Calibri" panose="020F0502020204030204" pitchFamily="34" charset="0"/>
                <a:ea typeface="ＭＳ Ｐゴシック" pitchFamily="34" charset="-128"/>
              </a:rPr>
              <a:t>border="0" </a:t>
            </a:r>
            <a:r>
              <a:rPr lang="en-US" sz="1400" dirty="0" err="1">
                <a:solidFill>
                  <a:srgbClr val="FF0000"/>
                </a:solidFill>
                <a:latin typeface="Calibri" panose="020F0502020204030204" pitchFamily="34" charset="0"/>
                <a:ea typeface="ＭＳ Ｐゴシック" pitchFamily="34" charset="-128"/>
              </a:rPr>
              <a:t>cellspacing</a:t>
            </a:r>
            <a:r>
              <a:rPr lang="en-US" sz="1400" dirty="0">
                <a:solidFill>
                  <a:srgbClr val="FF0000"/>
                </a:solidFill>
                <a:latin typeface="Calibri" panose="020F0502020204030204" pitchFamily="34" charset="0"/>
                <a:ea typeface="ＭＳ Ｐゴシック" pitchFamily="34" charset="-128"/>
              </a:rPr>
              <a:t>="0" </a:t>
            </a:r>
            <a:r>
              <a:rPr lang="en-US" sz="1400" dirty="0" err="1">
                <a:solidFill>
                  <a:srgbClr val="FF0000"/>
                </a:solidFill>
                <a:latin typeface="Calibri" panose="020F0502020204030204" pitchFamily="34" charset="0"/>
                <a:ea typeface="ＭＳ Ｐゴシック" pitchFamily="34" charset="-128"/>
              </a:rPr>
              <a:t>cellpadding</a:t>
            </a:r>
            <a:r>
              <a:rPr lang="en-US" sz="1400" dirty="0">
                <a:solidFill>
                  <a:srgbClr val="FF0000"/>
                </a:solidFill>
                <a:latin typeface="Calibri" panose="020F0502020204030204" pitchFamily="34" charset="0"/>
                <a:ea typeface="ＭＳ Ｐゴシック" pitchFamily="34" charset="-128"/>
              </a:rPr>
              <a:t>="</a:t>
            </a:r>
            <a:r>
              <a:rPr lang="en-US" sz="1400" dirty="0" smtClean="0">
                <a:solidFill>
                  <a:srgbClr val="FF0000"/>
                </a:solidFill>
                <a:latin typeface="Calibri" panose="020F0502020204030204" pitchFamily="34" charset="0"/>
                <a:ea typeface="ＭＳ Ｐゴシック" pitchFamily="34" charset="-128"/>
              </a:rPr>
              <a:t>0“ align</a:t>
            </a:r>
            <a:r>
              <a:rPr lang="en-US" sz="1400" dirty="0">
                <a:solidFill>
                  <a:srgbClr val="FF0000"/>
                </a:solidFill>
                <a:latin typeface="Calibri" panose="020F0502020204030204" pitchFamily="34" charset="0"/>
                <a:ea typeface="ＭＳ Ｐゴシック" pitchFamily="34" charset="-128"/>
              </a:rPr>
              <a:t>="left"&gt;</a:t>
            </a:r>
          </a:p>
          <a:p>
            <a:pPr marL="0" indent="0">
              <a:buNone/>
            </a:pPr>
            <a:r>
              <a:rPr lang="en-US" sz="1400" dirty="0">
                <a:solidFill>
                  <a:srgbClr val="FF0000"/>
                </a:solidFill>
                <a:latin typeface="Calibri" panose="020F0502020204030204" pitchFamily="34" charset="0"/>
                <a:ea typeface="ＭＳ Ｐゴシック" pitchFamily="34" charset="-128"/>
              </a:rPr>
              <a:t>&lt;</a:t>
            </a:r>
            <a:r>
              <a:rPr lang="en-US" sz="1400" dirty="0" err="1">
                <a:solidFill>
                  <a:srgbClr val="FF0000"/>
                </a:solidFill>
                <a:latin typeface="Calibri" panose="020F0502020204030204" pitchFamily="34" charset="0"/>
                <a:ea typeface="ＭＳ Ｐゴシック" pitchFamily="34" charset="-128"/>
              </a:rPr>
              <a:t>tr</a:t>
            </a:r>
            <a:r>
              <a:rPr lang="en-US" sz="1400" dirty="0">
                <a:solidFill>
                  <a:srgbClr val="FF0000"/>
                </a:solidFill>
                <a:latin typeface="Calibri" panose="020F0502020204030204" pitchFamily="34" charset="0"/>
                <a:ea typeface="ＭＳ Ｐゴシック" pitchFamily="34" charset="-128"/>
              </a:rPr>
              <a:t>&gt;</a:t>
            </a:r>
          </a:p>
          <a:p>
            <a:pPr marL="0" indent="0">
              <a:buNone/>
            </a:pPr>
            <a:r>
              <a:rPr lang="en-US" sz="1400" dirty="0">
                <a:solidFill>
                  <a:srgbClr val="FF0000"/>
                </a:solidFill>
                <a:latin typeface="Calibri" panose="020F0502020204030204" pitchFamily="34" charset="0"/>
                <a:ea typeface="ＭＳ Ｐゴシック" pitchFamily="34" charset="-128"/>
              </a:rPr>
              <a:t>&lt;td </a:t>
            </a:r>
            <a:r>
              <a:rPr lang="en-US" sz="1400" dirty="0" err="1">
                <a:solidFill>
                  <a:srgbClr val="FF0000"/>
                </a:solidFill>
                <a:latin typeface="Calibri" panose="020F0502020204030204" pitchFamily="34" charset="0"/>
                <a:ea typeface="ＭＳ Ｐゴシック" pitchFamily="34" charset="-128"/>
              </a:rPr>
              <a:t>valign</a:t>
            </a:r>
            <a:r>
              <a:rPr lang="en-US" sz="1400" dirty="0">
                <a:solidFill>
                  <a:srgbClr val="FF0000"/>
                </a:solidFill>
                <a:latin typeface="Calibri" panose="020F0502020204030204" pitchFamily="34" charset="0"/>
                <a:ea typeface="ＭＳ Ｐゴシック" pitchFamily="34" charset="-128"/>
              </a:rPr>
              <a:t>="top</a:t>
            </a:r>
            <a:r>
              <a:rPr lang="en-US" sz="1400" dirty="0" smtClean="0">
                <a:solidFill>
                  <a:srgbClr val="FF0000"/>
                </a:solidFill>
                <a:latin typeface="Calibri" panose="020F0502020204030204" pitchFamily="34" charset="0"/>
                <a:ea typeface="ＭＳ Ｐゴシック" pitchFamily="34" charset="-128"/>
              </a:rPr>
              <a:t>"&gt;dummy text&lt;/</a:t>
            </a:r>
            <a:r>
              <a:rPr lang="en-US" sz="1400" dirty="0">
                <a:solidFill>
                  <a:srgbClr val="FF0000"/>
                </a:solidFill>
                <a:latin typeface="Calibri" panose="020F0502020204030204" pitchFamily="34" charset="0"/>
                <a:ea typeface="ＭＳ Ｐゴシック" pitchFamily="34" charset="-128"/>
              </a:rPr>
              <a:t>td&gt;</a:t>
            </a:r>
          </a:p>
          <a:p>
            <a:pPr marL="0" indent="0">
              <a:buNone/>
            </a:pPr>
            <a:r>
              <a:rPr lang="en-US" sz="1400" dirty="0">
                <a:solidFill>
                  <a:srgbClr val="FF0000"/>
                </a:solidFill>
                <a:latin typeface="Calibri" panose="020F0502020204030204" pitchFamily="34" charset="0"/>
                <a:ea typeface="ＭＳ Ｐゴシック" pitchFamily="34" charset="-128"/>
              </a:rPr>
              <a:t>&lt;/</a:t>
            </a:r>
            <a:r>
              <a:rPr lang="en-US" sz="1400" dirty="0" err="1">
                <a:solidFill>
                  <a:srgbClr val="FF0000"/>
                </a:solidFill>
                <a:latin typeface="Calibri" panose="020F0502020204030204" pitchFamily="34" charset="0"/>
                <a:ea typeface="ＭＳ Ｐゴシック" pitchFamily="34" charset="-128"/>
              </a:rPr>
              <a:t>tr</a:t>
            </a:r>
            <a:r>
              <a:rPr lang="en-US" sz="1400" dirty="0">
                <a:solidFill>
                  <a:srgbClr val="FF0000"/>
                </a:solidFill>
                <a:latin typeface="Calibri" panose="020F0502020204030204" pitchFamily="34" charset="0"/>
                <a:ea typeface="ＭＳ Ｐゴシック" pitchFamily="34" charset="-128"/>
              </a:rPr>
              <a:t>&gt;</a:t>
            </a:r>
          </a:p>
          <a:p>
            <a:pPr marL="0" indent="0">
              <a:buNone/>
            </a:pPr>
            <a:r>
              <a:rPr lang="en-US" sz="1400" dirty="0">
                <a:solidFill>
                  <a:srgbClr val="FF0000"/>
                </a:solidFill>
                <a:latin typeface="Calibri" panose="020F0502020204030204" pitchFamily="34" charset="0"/>
                <a:ea typeface="ＭＳ Ｐゴシック" pitchFamily="34" charset="-128"/>
              </a:rPr>
              <a:t>&lt;/table&gt;</a:t>
            </a:r>
          </a:p>
          <a:p>
            <a:pPr marL="0" indent="0">
              <a:buNone/>
            </a:pPr>
            <a:r>
              <a:rPr lang="en-US" sz="1400" dirty="0">
                <a:solidFill>
                  <a:srgbClr val="FF0000"/>
                </a:solidFill>
                <a:latin typeface="Calibri" panose="020F0502020204030204" pitchFamily="34" charset="0"/>
                <a:ea typeface="ＭＳ Ｐゴシック" pitchFamily="34" charset="-128"/>
              </a:rPr>
              <a:t>&lt;/td&gt;&lt;/</a:t>
            </a:r>
            <a:r>
              <a:rPr lang="en-US" sz="1400" dirty="0" err="1">
                <a:solidFill>
                  <a:srgbClr val="FF0000"/>
                </a:solidFill>
                <a:latin typeface="Calibri" panose="020F0502020204030204" pitchFamily="34" charset="0"/>
                <a:ea typeface="ＭＳ Ｐゴシック" pitchFamily="34" charset="-128"/>
              </a:rPr>
              <a:t>tr</a:t>
            </a:r>
            <a:r>
              <a:rPr lang="en-US" sz="1400" dirty="0">
                <a:solidFill>
                  <a:srgbClr val="FF0000"/>
                </a:solidFill>
                <a:latin typeface="Calibri" panose="020F0502020204030204" pitchFamily="34" charset="0"/>
                <a:ea typeface="ＭＳ Ｐゴシック" pitchFamily="34" charset="-128"/>
              </a:rPr>
              <a:t>&gt;</a:t>
            </a:r>
          </a:p>
          <a:p>
            <a:pPr marL="0" indent="0">
              <a:buNone/>
            </a:pPr>
            <a:r>
              <a:rPr lang="en-US" sz="1400" dirty="0">
                <a:solidFill>
                  <a:srgbClr val="FF0000"/>
                </a:solidFill>
                <a:latin typeface="Calibri" panose="020F0502020204030204" pitchFamily="34" charset="0"/>
                <a:ea typeface="ＭＳ Ｐゴシック" pitchFamily="34" charset="-128"/>
              </a:rPr>
              <a:t>&lt;table width="325" border="0" </a:t>
            </a:r>
            <a:r>
              <a:rPr lang="en-US" sz="1400" dirty="0" err="1">
                <a:solidFill>
                  <a:srgbClr val="FF0000"/>
                </a:solidFill>
                <a:latin typeface="Calibri" panose="020F0502020204030204" pitchFamily="34" charset="0"/>
                <a:ea typeface="ＭＳ Ｐゴシック" pitchFamily="34" charset="-128"/>
              </a:rPr>
              <a:t>cellspacing</a:t>
            </a:r>
            <a:r>
              <a:rPr lang="en-US" sz="1400" dirty="0">
                <a:solidFill>
                  <a:srgbClr val="FF0000"/>
                </a:solidFill>
                <a:latin typeface="Calibri" panose="020F0502020204030204" pitchFamily="34" charset="0"/>
                <a:ea typeface="ＭＳ Ｐゴシック" pitchFamily="34" charset="-128"/>
              </a:rPr>
              <a:t>="0" </a:t>
            </a:r>
            <a:r>
              <a:rPr lang="en-US" sz="1400" dirty="0" err="1">
                <a:solidFill>
                  <a:srgbClr val="FF0000"/>
                </a:solidFill>
                <a:latin typeface="Calibri" panose="020F0502020204030204" pitchFamily="34" charset="0"/>
                <a:ea typeface="ＭＳ Ｐゴシック" pitchFamily="34" charset="-128"/>
              </a:rPr>
              <a:t>cellpadding</a:t>
            </a:r>
            <a:r>
              <a:rPr lang="en-US" sz="1400" dirty="0">
                <a:solidFill>
                  <a:srgbClr val="FF0000"/>
                </a:solidFill>
                <a:latin typeface="Calibri" panose="020F0502020204030204" pitchFamily="34" charset="0"/>
                <a:ea typeface="ＭＳ Ｐゴシック" pitchFamily="34" charset="-128"/>
              </a:rPr>
              <a:t>="0"&gt;</a:t>
            </a:r>
          </a:p>
          <a:p>
            <a:pPr marL="0" indent="0">
              <a:buNone/>
            </a:pPr>
            <a:r>
              <a:rPr lang="en-US" sz="1400" dirty="0">
                <a:solidFill>
                  <a:srgbClr val="FF0000"/>
                </a:solidFill>
                <a:latin typeface="Calibri" panose="020F0502020204030204" pitchFamily="34" charset="0"/>
                <a:ea typeface="ＭＳ Ｐゴシック" pitchFamily="34" charset="-128"/>
              </a:rPr>
              <a:t>&lt;</a:t>
            </a:r>
            <a:r>
              <a:rPr lang="en-US" sz="1400" dirty="0" err="1">
                <a:solidFill>
                  <a:srgbClr val="FF0000"/>
                </a:solidFill>
                <a:latin typeface="Calibri" panose="020F0502020204030204" pitchFamily="34" charset="0"/>
                <a:ea typeface="ＭＳ Ｐゴシック" pitchFamily="34" charset="-128"/>
              </a:rPr>
              <a:t>tr</a:t>
            </a:r>
            <a:r>
              <a:rPr lang="en-US" sz="1400" dirty="0">
                <a:solidFill>
                  <a:srgbClr val="FF0000"/>
                </a:solidFill>
                <a:latin typeface="Calibri" panose="020F0502020204030204" pitchFamily="34" charset="0"/>
                <a:ea typeface="ＭＳ Ｐゴシック" pitchFamily="34" charset="-128"/>
              </a:rPr>
              <a:t>&gt;</a:t>
            </a:r>
          </a:p>
          <a:p>
            <a:pPr marL="0" indent="0">
              <a:buNone/>
            </a:pPr>
            <a:r>
              <a:rPr lang="en-US" sz="1400" dirty="0">
                <a:solidFill>
                  <a:srgbClr val="FF0000"/>
                </a:solidFill>
                <a:latin typeface="Calibri" panose="020F0502020204030204" pitchFamily="34" charset="0"/>
                <a:ea typeface="ＭＳ Ｐゴシック" pitchFamily="34" charset="-128"/>
              </a:rPr>
              <a:t>&lt;td </a:t>
            </a:r>
            <a:r>
              <a:rPr lang="en-US" sz="1400" dirty="0" err="1">
                <a:solidFill>
                  <a:srgbClr val="FF0000"/>
                </a:solidFill>
                <a:latin typeface="Calibri" panose="020F0502020204030204" pitchFamily="34" charset="0"/>
                <a:ea typeface="ＭＳ Ｐゴシック" pitchFamily="34" charset="-128"/>
              </a:rPr>
              <a:t>valign</a:t>
            </a:r>
            <a:r>
              <a:rPr lang="en-US" sz="1400" dirty="0">
                <a:solidFill>
                  <a:srgbClr val="FF0000"/>
                </a:solidFill>
                <a:latin typeface="Calibri" panose="020F0502020204030204" pitchFamily="34" charset="0"/>
                <a:ea typeface="ＭＳ Ｐゴシック" pitchFamily="34" charset="-128"/>
              </a:rPr>
              <a:t>="top</a:t>
            </a:r>
            <a:r>
              <a:rPr lang="en-US" sz="1400" dirty="0" smtClean="0">
                <a:solidFill>
                  <a:srgbClr val="FF0000"/>
                </a:solidFill>
                <a:latin typeface="Calibri" panose="020F0502020204030204" pitchFamily="34" charset="0"/>
                <a:ea typeface="ＭＳ Ｐゴシック" pitchFamily="34" charset="-128"/>
              </a:rPr>
              <a:t>"&gt;dummy text&lt;/</a:t>
            </a:r>
            <a:r>
              <a:rPr lang="en-US" sz="1400" dirty="0">
                <a:solidFill>
                  <a:srgbClr val="FF0000"/>
                </a:solidFill>
                <a:latin typeface="Calibri" panose="020F0502020204030204" pitchFamily="34" charset="0"/>
                <a:ea typeface="ＭＳ Ｐゴシック" pitchFamily="34" charset="-128"/>
              </a:rPr>
              <a:t>td&gt;</a:t>
            </a:r>
          </a:p>
          <a:p>
            <a:pPr marL="0" indent="0">
              <a:buNone/>
            </a:pPr>
            <a:r>
              <a:rPr lang="en-US" sz="1400" dirty="0">
                <a:solidFill>
                  <a:srgbClr val="FF0000"/>
                </a:solidFill>
                <a:latin typeface="Calibri" panose="020F0502020204030204" pitchFamily="34" charset="0"/>
                <a:ea typeface="ＭＳ Ｐゴシック" pitchFamily="34" charset="-128"/>
              </a:rPr>
              <a:t>&lt;/</a:t>
            </a:r>
            <a:r>
              <a:rPr lang="en-US" sz="1400" dirty="0" err="1">
                <a:solidFill>
                  <a:srgbClr val="FF0000"/>
                </a:solidFill>
                <a:latin typeface="Calibri" panose="020F0502020204030204" pitchFamily="34" charset="0"/>
                <a:ea typeface="ＭＳ Ｐゴシック" pitchFamily="34" charset="-128"/>
              </a:rPr>
              <a:t>tr</a:t>
            </a:r>
            <a:r>
              <a:rPr lang="en-US" sz="1400" dirty="0">
                <a:solidFill>
                  <a:srgbClr val="FF0000"/>
                </a:solidFill>
                <a:latin typeface="Calibri" panose="020F0502020204030204" pitchFamily="34" charset="0"/>
                <a:ea typeface="ＭＳ Ｐゴシック" pitchFamily="34" charset="-128"/>
              </a:rPr>
              <a:t>&gt;</a:t>
            </a:r>
          </a:p>
          <a:p>
            <a:pPr marL="0" indent="0">
              <a:buNone/>
            </a:pPr>
            <a:r>
              <a:rPr lang="en-US" sz="1400" dirty="0">
                <a:solidFill>
                  <a:srgbClr val="FF0000"/>
                </a:solidFill>
                <a:latin typeface="Calibri" panose="020F0502020204030204" pitchFamily="34" charset="0"/>
                <a:ea typeface="ＭＳ Ｐゴシック" pitchFamily="34" charset="-128"/>
              </a:rPr>
              <a:t>&lt;/table&gt;</a:t>
            </a:r>
          </a:p>
          <a:p>
            <a:pPr marL="0" indent="0">
              <a:buNone/>
            </a:pPr>
            <a:r>
              <a:rPr lang="en-US" sz="1400" dirty="0">
                <a:solidFill>
                  <a:srgbClr val="FF0000"/>
                </a:solidFill>
                <a:latin typeface="Calibri" panose="020F0502020204030204" pitchFamily="34" charset="0"/>
                <a:ea typeface="ＭＳ Ｐゴシック" pitchFamily="34" charset="-128"/>
              </a:rPr>
              <a:t>&lt;/td&gt;</a:t>
            </a:r>
          </a:p>
          <a:p>
            <a:pPr marL="0" indent="0">
              <a:buNone/>
            </a:pPr>
            <a:r>
              <a:rPr lang="en-US" sz="1400" dirty="0">
                <a:solidFill>
                  <a:srgbClr val="FF0000"/>
                </a:solidFill>
                <a:latin typeface="Calibri" panose="020F0502020204030204" pitchFamily="34" charset="0"/>
                <a:ea typeface="ＭＳ Ｐゴシック" pitchFamily="34" charset="-128"/>
              </a:rPr>
              <a:t>&lt;/</a:t>
            </a:r>
            <a:r>
              <a:rPr lang="en-US" sz="1400" dirty="0" err="1">
                <a:solidFill>
                  <a:srgbClr val="FF0000"/>
                </a:solidFill>
                <a:latin typeface="Calibri" panose="020F0502020204030204" pitchFamily="34" charset="0"/>
                <a:ea typeface="ＭＳ Ｐゴシック" pitchFamily="34" charset="-128"/>
              </a:rPr>
              <a:t>tr</a:t>
            </a:r>
            <a:r>
              <a:rPr lang="en-US" sz="1400" dirty="0">
                <a:solidFill>
                  <a:srgbClr val="FF0000"/>
                </a:solidFill>
                <a:latin typeface="Calibri" panose="020F0502020204030204" pitchFamily="34" charset="0"/>
                <a:ea typeface="ＭＳ Ｐゴシック" pitchFamily="34" charset="-128"/>
              </a:rPr>
              <a:t>&gt;</a:t>
            </a:r>
          </a:p>
          <a:p>
            <a:pPr marL="0" indent="0">
              <a:buNone/>
            </a:pPr>
            <a:r>
              <a:rPr lang="en-US" sz="1400" dirty="0">
                <a:solidFill>
                  <a:srgbClr val="FF0000"/>
                </a:solidFill>
                <a:latin typeface="Calibri" panose="020F0502020204030204" pitchFamily="34" charset="0"/>
                <a:ea typeface="ＭＳ Ｐゴシック" pitchFamily="34" charset="-128"/>
              </a:rPr>
              <a:t>&lt;/table&gt;</a:t>
            </a: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3326189307"/>
      </p:ext>
    </p:extLst>
  </p:cSld>
  <p:clrMapOvr>
    <a:masterClrMapping/>
  </p:clrMapOvr>
  <p:transition spd="med">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Build a Responsive Emailer</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5450243"/>
          </a:xfrm>
        </p:spPr>
        <p:txBody>
          <a:bodyPr/>
          <a:lstStyle/>
          <a:p>
            <a:pPr marL="0" indent="0">
              <a:buNone/>
            </a:pPr>
            <a:r>
              <a:rPr lang="en-US" sz="1400" b="1" dirty="0">
                <a:latin typeface="Calibri" panose="020F0502020204030204" pitchFamily="34" charset="0"/>
                <a:ea typeface="ＭＳ Ｐゴシック" pitchFamily="34" charset="-128"/>
              </a:rPr>
              <a:t>Building a fluid template </a:t>
            </a:r>
            <a:endParaRPr lang="en-US" sz="1400" b="1" dirty="0" smtClean="0">
              <a:latin typeface="Calibri" panose="020F0502020204030204" pitchFamily="34" charset="0"/>
              <a:ea typeface="ＭＳ Ｐゴシック" pitchFamily="34" charset="-128"/>
            </a:endParaRPr>
          </a:p>
          <a:p>
            <a:pPr marL="0" indent="0">
              <a:buNone/>
            </a:pPr>
            <a:r>
              <a:rPr lang="en-US" sz="1400" dirty="0" smtClean="0">
                <a:latin typeface="Calibri" panose="020F0502020204030204" pitchFamily="34" charset="0"/>
                <a:ea typeface="ＭＳ Ｐゴシック" pitchFamily="34" charset="-128"/>
              </a:rPr>
              <a:t>Unlike </a:t>
            </a:r>
            <a:r>
              <a:rPr lang="en-US" sz="1400" dirty="0">
                <a:latin typeface="Calibri" panose="020F0502020204030204" pitchFamily="34" charset="0"/>
                <a:ea typeface="ＭＳ Ｐゴシック" pitchFamily="34" charset="-128"/>
              </a:rPr>
              <a:t>the two examples above which are fixed at 325px wide, it is also </a:t>
            </a:r>
            <a:r>
              <a:rPr lang="en-US" sz="1400" dirty="0" smtClean="0">
                <a:latin typeface="Calibri" panose="020F0502020204030204" pitchFamily="34" charset="0"/>
                <a:ea typeface="ＭＳ Ｐゴシック" pitchFamily="34" charset="-128"/>
              </a:rPr>
              <a:t>possible </a:t>
            </a:r>
            <a:r>
              <a:rPr lang="en-US" sz="1400" dirty="0">
                <a:latin typeface="Calibri" panose="020F0502020204030204" pitchFamily="34" charset="0"/>
                <a:ea typeface="ＭＳ Ｐゴシック" pitchFamily="34" charset="-128"/>
              </a:rPr>
              <a:t>to create a fluid template . The fluid template, which no matter what resolution device a user views the email on , shrinks and stretches accordingly. To do this, instead of using specified widths, we instead use percentages e.g. </a:t>
            </a:r>
            <a:endParaRPr lang="en-US" sz="1400" dirty="0" smtClean="0">
              <a:latin typeface="Calibri" panose="020F0502020204030204" pitchFamily="34" charset="0"/>
              <a:ea typeface="ＭＳ Ｐゴシック" pitchFamily="34" charset="-128"/>
            </a:endParaRPr>
          </a:p>
          <a:p>
            <a:pPr marL="0" indent="0">
              <a:buNone/>
            </a:pPr>
            <a:endParaRPr lang="en-US" sz="1400" dirty="0">
              <a:solidFill>
                <a:srgbClr val="FF0000"/>
              </a:solidFill>
              <a:latin typeface="Calibri" panose="020F0502020204030204" pitchFamily="34" charset="0"/>
              <a:ea typeface="ＭＳ Ｐゴシック" pitchFamily="34" charset="-128"/>
            </a:endParaRPr>
          </a:p>
          <a:p>
            <a:pPr marL="0" indent="0">
              <a:buNone/>
            </a:pPr>
            <a:r>
              <a:rPr lang="en-US" sz="1400" dirty="0">
                <a:solidFill>
                  <a:srgbClr val="FF0000"/>
                </a:solidFill>
                <a:latin typeface="Calibri" panose="020F0502020204030204" pitchFamily="34" charset="0"/>
                <a:ea typeface="ＭＳ Ｐゴシック" pitchFamily="34" charset="-128"/>
              </a:rPr>
              <a:t>@media only screen and (max - device - width: 480px) </a:t>
            </a:r>
            <a:endParaRPr lang="en-US" sz="1400" dirty="0" smtClean="0">
              <a:solidFill>
                <a:srgbClr val="FF0000"/>
              </a:solidFill>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a:t>
            </a:r>
          </a:p>
          <a:p>
            <a:pPr marL="0" indent="0">
              <a:buNone/>
            </a:pPr>
            <a:r>
              <a:rPr lang="en-US" sz="1400" dirty="0" smtClean="0">
                <a:solidFill>
                  <a:srgbClr val="FF0000"/>
                </a:solidFill>
                <a:latin typeface="Calibri" panose="020F0502020204030204" pitchFamily="34" charset="0"/>
                <a:ea typeface="ＭＳ Ｐゴシック" pitchFamily="34" charset="-128"/>
              </a:rPr>
              <a:t> </a:t>
            </a:r>
            <a:r>
              <a:rPr lang="en-US" sz="1400" dirty="0">
                <a:solidFill>
                  <a:srgbClr val="FF0000"/>
                </a:solidFill>
                <a:latin typeface="Calibri" panose="020F0502020204030204" pitchFamily="34" charset="0"/>
                <a:ea typeface="ＭＳ Ｐゴシック" pitchFamily="34" charset="-128"/>
              </a:rPr>
              <a:t>table[class= table - shrink ] </a:t>
            </a:r>
            <a:endParaRPr lang="en-US" sz="1400" dirty="0" smtClean="0">
              <a:solidFill>
                <a:srgbClr val="FF0000"/>
              </a:solidFill>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 </a:t>
            </a:r>
          </a:p>
          <a:p>
            <a:pPr marL="0" indent="0">
              <a:buNone/>
            </a:pPr>
            <a:r>
              <a:rPr lang="en-US" sz="1400" dirty="0" smtClean="0">
                <a:solidFill>
                  <a:srgbClr val="FF0000"/>
                </a:solidFill>
                <a:latin typeface="Calibri" panose="020F0502020204030204" pitchFamily="34" charset="0"/>
                <a:ea typeface="ＭＳ Ｐゴシック" pitchFamily="34" charset="-128"/>
              </a:rPr>
              <a:t>width</a:t>
            </a:r>
            <a:r>
              <a:rPr lang="en-US" sz="1400" dirty="0">
                <a:solidFill>
                  <a:srgbClr val="FF0000"/>
                </a:solidFill>
                <a:latin typeface="Calibri" panose="020F0502020204030204" pitchFamily="34" charset="0"/>
                <a:ea typeface="ＭＳ Ｐゴシック" pitchFamily="34" charset="-128"/>
              </a:rPr>
              <a:t>: 100% !important; </a:t>
            </a:r>
            <a:endParaRPr lang="en-US" sz="1400" dirty="0" smtClean="0">
              <a:solidFill>
                <a:srgbClr val="FF0000"/>
              </a:solidFill>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 </a:t>
            </a:r>
          </a:p>
          <a:p>
            <a:pPr marL="0" indent="0">
              <a:buNone/>
            </a:pPr>
            <a:r>
              <a:rPr lang="en-US" sz="1400" dirty="0" smtClean="0">
                <a:solidFill>
                  <a:srgbClr val="FF0000"/>
                </a:solidFill>
                <a:latin typeface="Calibri" panose="020F0502020204030204" pitchFamily="34" charset="0"/>
                <a:ea typeface="ＭＳ Ｐゴシック" pitchFamily="34" charset="-128"/>
              </a:rPr>
              <a:t>} </a:t>
            </a:r>
          </a:p>
          <a:p>
            <a:pPr marL="0" indent="0">
              <a:buNone/>
            </a:pPr>
            <a:endParaRPr lang="en-US" sz="1400" dirty="0">
              <a:solidFill>
                <a:srgbClr val="FF0000"/>
              </a:solidFill>
              <a:latin typeface="Calibri" panose="020F0502020204030204" pitchFamily="34" charset="0"/>
              <a:ea typeface="ＭＳ Ｐゴシック" pitchFamily="34" charset="-128"/>
            </a:endParaRPr>
          </a:p>
          <a:p>
            <a:pPr marL="0" indent="0">
              <a:buNone/>
            </a:pPr>
            <a:r>
              <a:rPr lang="en-US" sz="1400" dirty="0">
                <a:solidFill>
                  <a:schemeClr val="tx1"/>
                </a:solidFill>
                <a:latin typeface="Calibri" panose="020F0502020204030204" pitchFamily="34" charset="0"/>
                <a:ea typeface="ＭＳ Ｐゴシック" pitchFamily="34" charset="-128"/>
              </a:rPr>
              <a:t>This slightly amended @media query will mean that when a device with a maximum resolution of 480 pixels or below views this email , no matter what resolution the device has, the table will change to 100%. </a:t>
            </a:r>
            <a:endParaRPr lang="en-US" sz="1400" dirty="0" smtClean="0">
              <a:solidFill>
                <a:schemeClr val="tx1"/>
              </a:solidFill>
              <a:latin typeface="Calibri" panose="020F0502020204030204" pitchFamily="34" charset="0"/>
              <a:ea typeface="ＭＳ Ｐゴシック" pitchFamily="34" charset="-128"/>
            </a:endParaRPr>
          </a:p>
          <a:p>
            <a:pPr marL="0" indent="0">
              <a:buNone/>
            </a:pPr>
            <a:r>
              <a:rPr lang="en-US" sz="1400" dirty="0">
                <a:solidFill>
                  <a:schemeClr val="tx1"/>
                </a:solidFill>
                <a:latin typeface="Calibri" panose="020F0502020204030204" pitchFamily="34" charset="0"/>
                <a:ea typeface="ＭＳ Ｐゴシック" pitchFamily="34" charset="-128"/>
              </a:rPr>
              <a:t>For single column templates this is a relatively small change; however for two columns it becomes slightly harder and requires some small amends to the template’s HTML:</a:t>
            </a: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856156428"/>
      </p:ext>
    </p:extLst>
  </p:cSld>
  <p:clrMapOvr>
    <a:masterClrMapping/>
  </p:clrMapOvr>
  <p:transition spd="med">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Build a Responsive Emailer</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5450243"/>
          </a:xfrm>
        </p:spPr>
        <p:txBody>
          <a:bodyPr/>
          <a:lstStyle/>
          <a:p>
            <a:pPr marL="0" indent="0">
              <a:buNone/>
            </a:pPr>
            <a:r>
              <a:rPr lang="en-US" sz="1400" dirty="0">
                <a:solidFill>
                  <a:srgbClr val="FF0000"/>
                </a:solidFill>
                <a:latin typeface="Calibri" panose="020F0502020204030204" pitchFamily="34" charset="0"/>
                <a:ea typeface="ＭＳ Ｐゴシック" pitchFamily="34" charset="-128"/>
              </a:rPr>
              <a:t>&lt;table width="650" border="0" </a:t>
            </a:r>
            <a:r>
              <a:rPr lang="en-US" sz="1400" dirty="0" err="1">
                <a:solidFill>
                  <a:srgbClr val="FF0000"/>
                </a:solidFill>
                <a:latin typeface="Calibri" panose="020F0502020204030204" pitchFamily="34" charset="0"/>
                <a:ea typeface="ＭＳ Ｐゴシック" pitchFamily="34" charset="-128"/>
              </a:rPr>
              <a:t>cellpadding</a:t>
            </a:r>
            <a:r>
              <a:rPr lang="en-US" sz="1400" dirty="0">
                <a:solidFill>
                  <a:srgbClr val="FF0000"/>
                </a:solidFill>
                <a:latin typeface="Calibri" panose="020F0502020204030204" pitchFamily="34" charset="0"/>
                <a:ea typeface="ＭＳ Ｐゴシック" pitchFamily="34" charset="-128"/>
              </a:rPr>
              <a:t>="0" </a:t>
            </a:r>
            <a:r>
              <a:rPr lang="en-US" sz="1400" dirty="0" err="1">
                <a:solidFill>
                  <a:srgbClr val="FF0000"/>
                </a:solidFill>
                <a:latin typeface="Calibri" panose="020F0502020204030204" pitchFamily="34" charset="0"/>
                <a:ea typeface="ＭＳ Ｐゴシック" pitchFamily="34" charset="-128"/>
              </a:rPr>
              <a:t>cellspacing</a:t>
            </a:r>
            <a:r>
              <a:rPr lang="en-US" sz="1400" dirty="0">
                <a:solidFill>
                  <a:srgbClr val="FF0000"/>
                </a:solidFill>
                <a:latin typeface="Calibri" panose="020F0502020204030204" pitchFamily="34" charset="0"/>
                <a:ea typeface="ＭＳ Ｐゴシック" pitchFamily="34" charset="-128"/>
              </a:rPr>
              <a:t>="0" align="center“ class="table-shrink"&gt;</a:t>
            </a:r>
          </a:p>
          <a:p>
            <a:pPr marL="0" indent="0">
              <a:buNone/>
            </a:pPr>
            <a:r>
              <a:rPr lang="en-US" sz="1400" dirty="0">
                <a:solidFill>
                  <a:srgbClr val="FF0000"/>
                </a:solidFill>
                <a:latin typeface="Calibri" panose="020F0502020204030204" pitchFamily="34" charset="0"/>
                <a:ea typeface="ＭＳ Ｐゴシック" pitchFamily="34" charset="-128"/>
              </a:rPr>
              <a:t>&lt;</a:t>
            </a:r>
            <a:r>
              <a:rPr lang="en-US" sz="1400" dirty="0" err="1">
                <a:solidFill>
                  <a:srgbClr val="FF0000"/>
                </a:solidFill>
                <a:latin typeface="Calibri" panose="020F0502020204030204" pitchFamily="34" charset="0"/>
                <a:ea typeface="ＭＳ Ｐゴシック" pitchFamily="34" charset="-128"/>
              </a:rPr>
              <a:t>tr</a:t>
            </a:r>
            <a:r>
              <a:rPr lang="en-US" sz="1400" dirty="0" smtClean="0">
                <a:solidFill>
                  <a:srgbClr val="FF0000"/>
                </a:solidFill>
                <a:latin typeface="Calibri" panose="020F0502020204030204" pitchFamily="34" charset="0"/>
                <a:ea typeface="ＭＳ Ｐゴシック" pitchFamily="34" charset="-128"/>
              </a:rPr>
              <a:t>&gt;</a:t>
            </a:r>
          </a:p>
          <a:p>
            <a:pPr marL="0" indent="0">
              <a:buNone/>
            </a:pPr>
            <a:r>
              <a:rPr lang="en-US" sz="1400" dirty="0" smtClean="0">
                <a:solidFill>
                  <a:srgbClr val="FF0000"/>
                </a:solidFill>
                <a:latin typeface="Calibri" panose="020F0502020204030204" pitchFamily="34" charset="0"/>
                <a:ea typeface="ＭＳ Ｐゴシック" pitchFamily="34" charset="-128"/>
              </a:rPr>
              <a:t>&lt;</a:t>
            </a:r>
            <a:r>
              <a:rPr lang="en-US" sz="1400" dirty="0">
                <a:solidFill>
                  <a:srgbClr val="FF0000"/>
                </a:solidFill>
                <a:latin typeface="Calibri" panose="020F0502020204030204" pitchFamily="34" charset="0"/>
                <a:ea typeface="ＭＳ Ｐゴシック" pitchFamily="34" charset="-128"/>
              </a:rPr>
              <a:t>td </a:t>
            </a:r>
            <a:r>
              <a:rPr lang="en-US" sz="1400" dirty="0" err="1">
                <a:solidFill>
                  <a:srgbClr val="FF0000"/>
                </a:solidFill>
                <a:latin typeface="Calibri" panose="020F0502020204030204" pitchFamily="34" charset="0"/>
                <a:ea typeface="ＭＳ Ｐゴシック" pitchFamily="34" charset="-128"/>
              </a:rPr>
              <a:t>bgcolor</a:t>
            </a:r>
            <a:r>
              <a:rPr lang="en-US" sz="1400" dirty="0">
                <a:solidFill>
                  <a:srgbClr val="FF0000"/>
                </a:solidFill>
                <a:latin typeface="Calibri" panose="020F0502020204030204" pitchFamily="34" charset="0"/>
                <a:ea typeface="ＭＳ Ｐゴシック" pitchFamily="34" charset="-128"/>
              </a:rPr>
              <a:t>="#FFFFFF"&gt;</a:t>
            </a:r>
          </a:p>
          <a:p>
            <a:pPr marL="0" indent="0">
              <a:buNone/>
            </a:pPr>
            <a:r>
              <a:rPr lang="en-US" sz="1400" dirty="0">
                <a:solidFill>
                  <a:srgbClr val="FF0000"/>
                </a:solidFill>
                <a:latin typeface="Calibri" panose="020F0502020204030204" pitchFamily="34" charset="0"/>
                <a:ea typeface="ＭＳ Ｐゴシック" pitchFamily="34" charset="-128"/>
              </a:rPr>
              <a:t>&lt;table width</a:t>
            </a:r>
            <a:r>
              <a:rPr lang="en-US" sz="1400" dirty="0" smtClean="0">
                <a:solidFill>
                  <a:srgbClr val="FF0000"/>
                </a:solidFill>
                <a:latin typeface="Calibri" panose="020F0502020204030204" pitchFamily="34" charset="0"/>
                <a:ea typeface="ＭＳ Ｐゴシック" pitchFamily="34" charset="-128"/>
              </a:rPr>
              <a:t>=“50%" </a:t>
            </a:r>
            <a:r>
              <a:rPr lang="en-US" sz="1400" dirty="0">
                <a:solidFill>
                  <a:srgbClr val="FF0000"/>
                </a:solidFill>
                <a:latin typeface="Calibri" panose="020F0502020204030204" pitchFamily="34" charset="0"/>
                <a:ea typeface="ＭＳ Ｐゴシック" pitchFamily="34" charset="-128"/>
              </a:rPr>
              <a:t>border="0" </a:t>
            </a:r>
            <a:r>
              <a:rPr lang="en-US" sz="1400" dirty="0" err="1">
                <a:solidFill>
                  <a:srgbClr val="FF0000"/>
                </a:solidFill>
                <a:latin typeface="Calibri" panose="020F0502020204030204" pitchFamily="34" charset="0"/>
                <a:ea typeface="ＭＳ Ｐゴシック" pitchFamily="34" charset="-128"/>
              </a:rPr>
              <a:t>cellspacing</a:t>
            </a:r>
            <a:r>
              <a:rPr lang="en-US" sz="1400" dirty="0">
                <a:solidFill>
                  <a:srgbClr val="FF0000"/>
                </a:solidFill>
                <a:latin typeface="Calibri" panose="020F0502020204030204" pitchFamily="34" charset="0"/>
                <a:ea typeface="ＭＳ Ｐゴシック" pitchFamily="34" charset="-128"/>
              </a:rPr>
              <a:t>="0" </a:t>
            </a:r>
            <a:r>
              <a:rPr lang="en-US" sz="1400" dirty="0" err="1">
                <a:solidFill>
                  <a:srgbClr val="FF0000"/>
                </a:solidFill>
                <a:latin typeface="Calibri" panose="020F0502020204030204" pitchFamily="34" charset="0"/>
                <a:ea typeface="ＭＳ Ｐゴシック" pitchFamily="34" charset="-128"/>
              </a:rPr>
              <a:t>cellpadding</a:t>
            </a:r>
            <a:r>
              <a:rPr lang="en-US" sz="1400" dirty="0">
                <a:solidFill>
                  <a:srgbClr val="FF0000"/>
                </a:solidFill>
                <a:latin typeface="Calibri" panose="020F0502020204030204" pitchFamily="34" charset="0"/>
                <a:ea typeface="ＭＳ Ｐゴシック" pitchFamily="34" charset="-128"/>
              </a:rPr>
              <a:t>="0“ align="left"&gt;</a:t>
            </a:r>
          </a:p>
          <a:p>
            <a:pPr marL="0" indent="0">
              <a:buNone/>
            </a:pPr>
            <a:r>
              <a:rPr lang="en-US" sz="1400" dirty="0">
                <a:solidFill>
                  <a:srgbClr val="FF0000"/>
                </a:solidFill>
                <a:latin typeface="Calibri" panose="020F0502020204030204" pitchFamily="34" charset="0"/>
                <a:ea typeface="ＭＳ Ｐゴシック" pitchFamily="34" charset="-128"/>
              </a:rPr>
              <a:t>&lt;</a:t>
            </a:r>
            <a:r>
              <a:rPr lang="en-US" sz="1400" dirty="0" err="1">
                <a:solidFill>
                  <a:srgbClr val="FF0000"/>
                </a:solidFill>
                <a:latin typeface="Calibri" panose="020F0502020204030204" pitchFamily="34" charset="0"/>
                <a:ea typeface="ＭＳ Ｐゴシック" pitchFamily="34" charset="-128"/>
              </a:rPr>
              <a:t>tr</a:t>
            </a:r>
            <a:r>
              <a:rPr lang="en-US" sz="1400" dirty="0">
                <a:solidFill>
                  <a:srgbClr val="FF0000"/>
                </a:solidFill>
                <a:latin typeface="Calibri" panose="020F0502020204030204" pitchFamily="34" charset="0"/>
                <a:ea typeface="ＭＳ Ｐゴシック" pitchFamily="34" charset="-128"/>
              </a:rPr>
              <a:t>&gt;</a:t>
            </a:r>
          </a:p>
          <a:p>
            <a:pPr marL="0" indent="0">
              <a:buNone/>
            </a:pPr>
            <a:r>
              <a:rPr lang="en-US" sz="1400" dirty="0">
                <a:solidFill>
                  <a:srgbClr val="FF0000"/>
                </a:solidFill>
                <a:latin typeface="Calibri" panose="020F0502020204030204" pitchFamily="34" charset="0"/>
                <a:ea typeface="ＭＳ Ｐゴシック" pitchFamily="34" charset="-128"/>
              </a:rPr>
              <a:t>&lt;td </a:t>
            </a:r>
            <a:r>
              <a:rPr lang="en-US" sz="1400" dirty="0" err="1">
                <a:solidFill>
                  <a:srgbClr val="FF0000"/>
                </a:solidFill>
                <a:latin typeface="Calibri" panose="020F0502020204030204" pitchFamily="34" charset="0"/>
                <a:ea typeface="ＭＳ Ｐゴシック" pitchFamily="34" charset="-128"/>
              </a:rPr>
              <a:t>valign</a:t>
            </a:r>
            <a:r>
              <a:rPr lang="en-US" sz="1400" dirty="0">
                <a:solidFill>
                  <a:srgbClr val="FF0000"/>
                </a:solidFill>
                <a:latin typeface="Calibri" panose="020F0502020204030204" pitchFamily="34" charset="0"/>
                <a:ea typeface="ＭＳ Ｐゴシック" pitchFamily="34" charset="-128"/>
              </a:rPr>
              <a:t>="top"&gt;dummy text&lt;/td&gt;</a:t>
            </a:r>
          </a:p>
          <a:p>
            <a:pPr marL="0" indent="0">
              <a:buNone/>
            </a:pPr>
            <a:r>
              <a:rPr lang="en-US" sz="1400" dirty="0">
                <a:solidFill>
                  <a:srgbClr val="FF0000"/>
                </a:solidFill>
                <a:latin typeface="Calibri" panose="020F0502020204030204" pitchFamily="34" charset="0"/>
                <a:ea typeface="ＭＳ Ｐゴシック" pitchFamily="34" charset="-128"/>
              </a:rPr>
              <a:t>&lt;/</a:t>
            </a:r>
            <a:r>
              <a:rPr lang="en-US" sz="1400" dirty="0" err="1">
                <a:solidFill>
                  <a:srgbClr val="FF0000"/>
                </a:solidFill>
                <a:latin typeface="Calibri" panose="020F0502020204030204" pitchFamily="34" charset="0"/>
                <a:ea typeface="ＭＳ Ｐゴシック" pitchFamily="34" charset="-128"/>
              </a:rPr>
              <a:t>tr</a:t>
            </a:r>
            <a:r>
              <a:rPr lang="en-US" sz="1400" dirty="0">
                <a:solidFill>
                  <a:srgbClr val="FF0000"/>
                </a:solidFill>
                <a:latin typeface="Calibri" panose="020F0502020204030204" pitchFamily="34" charset="0"/>
                <a:ea typeface="ＭＳ Ｐゴシック" pitchFamily="34" charset="-128"/>
              </a:rPr>
              <a:t>&gt;</a:t>
            </a:r>
          </a:p>
          <a:p>
            <a:pPr marL="0" indent="0">
              <a:buNone/>
            </a:pPr>
            <a:r>
              <a:rPr lang="en-US" sz="1400" dirty="0">
                <a:solidFill>
                  <a:srgbClr val="FF0000"/>
                </a:solidFill>
                <a:latin typeface="Calibri" panose="020F0502020204030204" pitchFamily="34" charset="0"/>
                <a:ea typeface="ＭＳ Ｐゴシック" pitchFamily="34" charset="-128"/>
              </a:rPr>
              <a:t>&lt;/table&gt;</a:t>
            </a:r>
          </a:p>
          <a:p>
            <a:pPr marL="0" indent="0">
              <a:buNone/>
            </a:pPr>
            <a:r>
              <a:rPr lang="en-US" sz="1400" dirty="0">
                <a:solidFill>
                  <a:srgbClr val="FF0000"/>
                </a:solidFill>
                <a:latin typeface="Calibri" panose="020F0502020204030204" pitchFamily="34" charset="0"/>
                <a:ea typeface="ＭＳ Ｐゴシック" pitchFamily="34" charset="-128"/>
              </a:rPr>
              <a:t>&lt;/td&gt;&lt;/</a:t>
            </a:r>
            <a:r>
              <a:rPr lang="en-US" sz="1400" dirty="0" err="1">
                <a:solidFill>
                  <a:srgbClr val="FF0000"/>
                </a:solidFill>
                <a:latin typeface="Calibri" panose="020F0502020204030204" pitchFamily="34" charset="0"/>
                <a:ea typeface="ＭＳ Ｐゴシック" pitchFamily="34" charset="-128"/>
              </a:rPr>
              <a:t>tr</a:t>
            </a:r>
            <a:r>
              <a:rPr lang="en-US" sz="1400" dirty="0">
                <a:solidFill>
                  <a:srgbClr val="FF0000"/>
                </a:solidFill>
                <a:latin typeface="Calibri" panose="020F0502020204030204" pitchFamily="34" charset="0"/>
                <a:ea typeface="ＭＳ Ｐゴシック" pitchFamily="34" charset="-128"/>
              </a:rPr>
              <a:t>&gt;</a:t>
            </a:r>
          </a:p>
          <a:p>
            <a:pPr marL="0" indent="0">
              <a:buNone/>
            </a:pPr>
            <a:r>
              <a:rPr lang="en-US" sz="1400" dirty="0">
                <a:solidFill>
                  <a:srgbClr val="FF0000"/>
                </a:solidFill>
                <a:latin typeface="Calibri" panose="020F0502020204030204" pitchFamily="34" charset="0"/>
                <a:ea typeface="ＭＳ Ｐゴシック" pitchFamily="34" charset="-128"/>
              </a:rPr>
              <a:t>&lt;table width</a:t>
            </a:r>
            <a:r>
              <a:rPr lang="en-US" sz="1400" dirty="0" smtClean="0">
                <a:solidFill>
                  <a:srgbClr val="FF0000"/>
                </a:solidFill>
                <a:latin typeface="Calibri" panose="020F0502020204030204" pitchFamily="34" charset="0"/>
                <a:ea typeface="ＭＳ Ｐゴシック" pitchFamily="34" charset="-128"/>
              </a:rPr>
              <a:t>=“50%" </a:t>
            </a:r>
            <a:r>
              <a:rPr lang="en-US" sz="1400" dirty="0">
                <a:solidFill>
                  <a:srgbClr val="FF0000"/>
                </a:solidFill>
                <a:latin typeface="Calibri" panose="020F0502020204030204" pitchFamily="34" charset="0"/>
                <a:ea typeface="ＭＳ Ｐゴシック" pitchFamily="34" charset="-128"/>
              </a:rPr>
              <a:t>border="0" </a:t>
            </a:r>
            <a:r>
              <a:rPr lang="en-US" sz="1400" dirty="0" err="1">
                <a:solidFill>
                  <a:srgbClr val="FF0000"/>
                </a:solidFill>
                <a:latin typeface="Calibri" panose="020F0502020204030204" pitchFamily="34" charset="0"/>
                <a:ea typeface="ＭＳ Ｐゴシック" pitchFamily="34" charset="-128"/>
              </a:rPr>
              <a:t>cellspacing</a:t>
            </a:r>
            <a:r>
              <a:rPr lang="en-US" sz="1400" dirty="0">
                <a:solidFill>
                  <a:srgbClr val="FF0000"/>
                </a:solidFill>
                <a:latin typeface="Calibri" panose="020F0502020204030204" pitchFamily="34" charset="0"/>
                <a:ea typeface="ＭＳ Ｐゴシック" pitchFamily="34" charset="-128"/>
              </a:rPr>
              <a:t>="0" </a:t>
            </a:r>
            <a:r>
              <a:rPr lang="en-US" sz="1400" dirty="0" err="1">
                <a:solidFill>
                  <a:srgbClr val="FF0000"/>
                </a:solidFill>
                <a:latin typeface="Calibri" panose="020F0502020204030204" pitchFamily="34" charset="0"/>
                <a:ea typeface="ＭＳ Ｐゴシック" pitchFamily="34" charset="-128"/>
              </a:rPr>
              <a:t>cellpadding</a:t>
            </a:r>
            <a:r>
              <a:rPr lang="en-US" sz="1400" dirty="0">
                <a:solidFill>
                  <a:srgbClr val="FF0000"/>
                </a:solidFill>
                <a:latin typeface="Calibri" panose="020F0502020204030204" pitchFamily="34" charset="0"/>
                <a:ea typeface="ＭＳ Ｐゴシック" pitchFamily="34" charset="-128"/>
              </a:rPr>
              <a:t>="0"&gt;</a:t>
            </a:r>
          </a:p>
          <a:p>
            <a:pPr marL="0" indent="0">
              <a:buNone/>
            </a:pPr>
            <a:r>
              <a:rPr lang="en-US" sz="1400" dirty="0">
                <a:solidFill>
                  <a:srgbClr val="FF0000"/>
                </a:solidFill>
                <a:latin typeface="Calibri" panose="020F0502020204030204" pitchFamily="34" charset="0"/>
                <a:ea typeface="ＭＳ Ｐゴシック" pitchFamily="34" charset="-128"/>
              </a:rPr>
              <a:t>&lt;</a:t>
            </a:r>
            <a:r>
              <a:rPr lang="en-US" sz="1400" dirty="0" err="1">
                <a:solidFill>
                  <a:srgbClr val="FF0000"/>
                </a:solidFill>
                <a:latin typeface="Calibri" panose="020F0502020204030204" pitchFamily="34" charset="0"/>
                <a:ea typeface="ＭＳ Ｐゴシック" pitchFamily="34" charset="-128"/>
              </a:rPr>
              <a:t>tr</a:t>
            </a:r>
            <a:r>
              <a:rPr lang="en-US" sz="1400" dirty="0">
                <a:solidFill>
                  <a:srgbClr val="FF0000"/>
                </a:solidFill>
                <a:latin typeface="Calibri" panose="020F0502020204030204" pitchFamily="34" charset="0"/>
                <a:ea typeface="ＭＳ Ｐゴシック" pitchFamily="34" charset="-128"/>
              </a:rPr>
              <a:t>&gt;</a:t>
            </a:r>
          </a:p>
          <a:p>
            <a:pPr marL="0" indent="0">
              <a:buNone/>
            </a:pPr>
            <a:r>
              <a:rPr lang="en-US" sz="1400" dirty="0">
                <a:solidFill>
                  <a:srgbClr val="FF0000"/>
                </a:solidFill>
                <a:latin typeface="Calibri" panose="020F0502020204030204" pitchFamily="34" charset="0"/>
                <a:ea typeface="ＭＳ Ｐゴシック" pitchFamily="34" charset="-128"/>
              </a:rPr>
              <a:t>&lt;td </a:t>
            </a:r>
            <a:r>
              <a:rPr lang="en-US" sz="1400" dirty="0" err="1">
                <a:solidFill>
                  <a:srgbClr val="FF0000"/>
                </a:solidFill>
                <a:latin typeface="Calibri" panose="020F0502020204030204" pitchFamily="34" charset="0"/>
                <a:ea typeface="ＭＳ Ｐゴシック" pitchFamily="34" charset="-128"/>
              </a:rPr>
              <a:t>valign</a:t>
            </a:r>
            <a:r>
              <a:rPr lang="en-US" sz="1400" dirty="0">
                <a:solidFill>
                  <a:srgbClr val="FF0000"/>
                </a:solidFill>
                <a:latin typeface="Calibri" panose="020F0502020204030204" pitchFamily="34" charset="0"/>
                <a:ea typeface="ＭＳ Ｐゴシック" pitchFamily="34" charset="-128"/>
              </a:rPr>
              <a:t>="top"&gt;dummy text&lt;/td&gt;</a:t>
            </a:r>
          </a:p>
          <a:p>
            <a:pPr marL="0" indent="0">
              <a:buNone/>
            </a:pPr>
            <a:r>
              <a:rPr lang="en-US" sz="1400" dirty="0">
                <a:solidFill>
                  <a:srgbClr val="FF0000"/>
                </a:solidFill>
                <a:latin typeface="Calibri" panose="020F0502020204030204" pitchFamily="34" charset="0"/>
                <a:ea typeface="ＭＳ Ｐゴシック" pitchFamily="34" charset="-128"/>
              </a:rPr>
              <a:t>&lt;/</a:t>
            </a:r>
            <a:r>
              <a:rPr lang="en-US" sz="1400" dirty="0" err="1">
                <a:solidFill>
                  <a:srgbClr val="FF0000"/>
                </a:solidFill>
                <a:latin typeface="Calibri" panose="020F0502020204030204" pitchFamily="34" charset="0"/>
                <a:ea typeface="ＭＳ Ｐゴシック" pitchFamily="34" charset="-128"/>
              </a:rPr>
              <a:t>tr</a:t>
            </a:r>
            <a:r>
              <a:rPr lang="en-US" sz="1400" dirty="0">
                <a:solidFill>
                  <a:srgbClr val="FF0000"/>
                </a:solidFill>
                <a:latin typeface="Calibri" panose="020F0502020204030204" pitchFamily="34" charset="0"/>
                <a:ea typeface="ＭＳ Ｐゴシック" pitchFamily="34" charset="-128"/>
              </a:rPr>
              <a:t>&gt;</a:t>
            </a:r>
          </a:p>
          <a:p>
            <a:pPr marL="0" indent="0">
              <a:buNone/>
            </a:pPr>
            <a:r>
              <a:rPr lang="en-US" sz="1400" dirty="0">
                <a:solidFill>
                  <a:srgbClr val="FF0000"/>
                </a:solidFill>
                <a:latin typeface="Calibri" panose="020F0502020204030204" pitchFamily="34" charset="0"/>
                <a:ea typeface="ＭＳ Ｐゴシック" pitchFamily="34" charset="-128"/>
              </a:rPr>
              <a:t>&lt;/table&gt;</a:t>
            </a:r>
          </a:p>
          <a:p>
            <a:pPr marL="0" indent="0">
              <a:buNone/>
            </a:pPr>
            <a:r>
              <a:rPr lang="en-US" sz="1400" dirty="0">
                <a:solidFill>
                  <a:srgbClr val="FF0000"/>
                </a:solidFill>
                <a:latin typeface="Calibri" panose="020F0502020204030204" pitchFamily="34" charset="0"/>
                <a:ea typeface="ＭＳ Ｐゴシック" pitchFamily="34" charset="-128"/>
              </a:rPr>
              <a:t>&lt;/td&gt;</a:t>
            </a:r>
          </a:p>
          <a:p>
            <a:pPr marL="0" indent="0">
              <a:buNone/>
            </a:pPr>
            <a:r>
              <a:rPr lang="en-US" sz="1400" dirty="0">
                <a:solidFill>
                  <a:srgbClr val="FF0000"/>
                </a:solidFill>
                <a:latin typeface="Calibri" panose="020F0502020204030204" pitchFamily="34" charset="0"/>
                <a:ea typeface="ＭＳ Ｐゴシック" pitchFamily="34" charset="-128"/>
              </a:rPr>
              <a:t>&lt;/</a:t>
            </a:r>
            <a:r>
              <a:rPr lang="en-US" sz="1400" dirty="0" err="1">
                <a:solidFill>
                  <a:srgbClr val="FF0000"/>
                </a:solidFill>
                <a:latin typeface="Calibri" panose="020F0502020204030204" pitchFamily="34" charset="0"/>
                <a:ea typeface="ＭＳ Ｐゴシック" pitchFamily="34" charset="-128"/>
              </a:rPr>
              <a:t>tr</a:t>
            </a:r>
            <a:r>
              <a:rPr lang="en-US" sz="1400" dirty="0">
                <a:solidFill>
                  <a:srgbClr val="FF0000"/>
                </a:solidFill>
                <a:latin typeface="Calibri" panose="020F0502020204030204" pitchFamily="34" charset="0"/>
                <a:ea typeface="ＭＳ Ｐゴシック" pitchFamily="34" charset="-128"/>
              </a:rPr>
              <a:t>&gt;</a:t>
            </a:r>
          </a:p>
          <a:p>
            <a:pPr marL="0" indent="0">
              <a:buNone/>
            </a:pPr>
            <a:r>
              <a:rPr lang="en-US" sz="1400" dirty="0">
                <a:solidFill>
                  <a:srgbClr val="FF0000"/>
                </a:solidFill>
                <a:latin typeface="Calibri" panose="020F0502020204030204" pitchFamily="34" charset="0"/>
                <a:ea typeface="ＭＳ Ｐゴシック" pitchFamily="34" charset="-128"/>
              </a:rPr>
              <a:t>&lt;/table&gt;</a:t>
            </a: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322862341"/>
      </p:ext>
    </p:extLst>
  </p:cSld>
  <p:clrMapOvr>
    <a:masterClrMapping/>
  </p:clrMapOvr>
  <p:transition spd="med">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914400"/>
            <a:ext cx="9906000" cy="5513388"/>
          </a:xfrm>
          <a:prstGeom prst="rect">
            <a:avLst/>
          </a:prstGeom>
          <a:solidFill>
            <a:schemeClr val="tx2">
              <a:lumMod val="20000"/>
              <a:lumOff val="80000"/>
            </a:schemeClr>
          </a:solidFill>
          <a:ln w="9525" cap="flat" cmpd="sng" algn="ctr">
            <a:noFill/>
            <a:prstDash val="solid"/>
            <a:round/>
            <a:headEnd type="none" w="med" len="med"/>
            <a:tailEnd type="none" w="med" len="med"/>
          </a:ln>
          <a:effectLst/>
        </p:spPr>
        <p:txBody>
          <a:bodyPr anchor="ctr"/>
          <a:lstStyle/>
          <a:p>
            <a:pPr>
              <a:defRPr/>
            </a:pPr>
            <a:endParaRPr lang="en-US">
              <a:latin typeface="Calibri" panose="020F0502020204030204" pitchFamily="34" charset="0"/>
            </a:endParaRPr>
          </a:p>
        </p:txBody>
      </p:sp>
      <p:sp>
        <p:nvSpPr>
          <p:cNvPr id="3075" name="Rectangle 2"/>
          <p:cNvSpPr>
            <a:spLocks noGrp="1" noChangeArrowheads="1"/>
          </p:cNvSpPr>
          <p:nvPr>
            <p:ph type="title"/>
          </p:nvPr>
        </p:nvSpPr>
        <p:spPr/>
        <p:txBody>
          <a:bodyPr/>
          <a:lstStyle/>
          <a:p>
            <a:r>
              <a:rPr lang="en-GB" dirty="0" smtClean="0">
                <a:latin typeface="Calibri" panose="020F0502020204030204" pitchFamily="34" charset="0"/>
                <a:ea typeface="ＭＳ Ｐゴシック" pitchFamily="34" charset="-128"/>
              </a:rPr>
              <a:t>Topics Covered</a:t>
            </a:r>
            <a:endParaRPr lang="en-US" dirty="0" smtClean="0">
              <a:latin typeface="Calibri" panose="020F0502020204030204" pitchFamily="34" charset="0"/>
              <a:ea typeface="ＭＳ Ｐゴシック" pitchFamily="34" charset="-128"/>
            </a:endParaRPr>
          </a:p>
        </p:txBody>
      </p:sp>
      <p:sp>
        <p:nvSpPr>
          <p:cNvPr id="3076" name="Rectangle 3"/>
          <p:cNvSpPr>
            <a:spLocks noGrp="1" noChangeArrowheads="1"/>
          </p:cNvSpPr>
          <p:nvPr>
            <p:ph type="body" idx="1"/>
          </p:nvPr>
        </p:nvSpPr>
        <p:spPr>
          <a:xfrm>
            <a:off x="695325" y="939800"/>
            <a:ext cx="8829675" cy="5278120"/>
          </a:xfrm>
        </p:spPr>
        <p:txBody>
          <a:bodyPr/>
          <a:lstStyle/>
          <a:p>
            <a:pPr>
              <a:lnSpc>
                <a:spcPct val="200000"/>
              </a:lnSpc>
            </a:pPr>
            <a:r>
              <a:rPr lang="en-US" sz="1400" dirty="0" smtClean="0">
                <a:latin typeface="Calibri" panose="020F0502020204030204" pitchFamily="34" charset="0"/>
                <a:ea typeface="ＭＳ Ｐゴシック" pitchFamily="34" charset="-128"/>
              </a:rPr>
              <a:t>About  Responsive Email?</a:t>
            </a:r>
          </a:p>
          <a:p>
            <a:pPr>
              <a:lnSpc>
                <a:spcPct val="200000"/>
              </a:lnSpc>
            </a:pPr>
            <a:r>
              <a:rPr lang="en-US" sz="1400" dirty="0" smtClean="0">
                <a:latin typeface="Calibri" panose="020F0502020204030204" pitchFamily="34" charset="0"/>
                <a:ea typeface="ＭＳ Ｐゴシック" pitchFamily="34" charset="-128"/>
              </a:rPr>
              <a:t>Responsive Email </a:t>
            </a:r>
            <a:r>
              <a:rPr lang="en-US" sz="1400" dirty="0">
                <a:latin typeface="Calibri" panose="020F0502020204030204" pitchFamily="34" charset="0"/>
                <a:ea typeface="ＭＳ Ｐゴシック" pitchFamily="34" charset="-128"/>
              </a:rPr>
              <a:t>Guidelines</a:t>
            </a:r>
          </a:p>
          <a:p>
            <a:pPr>
              <a:lnSpc>
                <a:spcPct val="200000"/>
              </a:lnSpc>
            </a:pPr>
            <a:r>
              <a:rPr lang="en-US" sz="1400" dirty="0" smtClean="0">
                <a:latin typeface="Calibri" panose="020F0502020204030204" pitchFamily="34" charset="0"/>
                <a:ea typeface="ＭＳ Ｐゴシック" pitchFamily="34" charset="-128"/>
              </a:rPr>
              <a:t>How to Build </a:t>
            </a:r>
            <a:r>
              <a:rPr lang="en-US" sz="1400" dirty="0">
                <a:latin typeface="Calibri" panose="020F0502020204030204" pitchFamily="34" charset="0"/>
                <a:ea typeface="ＭＳ Ｐゴシック" pitchFamily="34" charset="-128"/>
              </a:rPr>
              <a:t>a Responsive Email</a:t>
            </a:r>
            <a:r>
              <a:rPr lang="en-US" sz="1400" dirty="0" smtClean="0">
                <a:latin typeface="Calibri" panose="020F0502020204030204" pitchFamily="34" charset="0"/>
                <a:ea typeface="ＭＳ Ｐゴシック" pitchFamily="34" charset="-128"/>
              </a:rPr>
              <a:t>?</a:t>
            </a:r>
          </a:p>
          <a:p>
            <a:pPr>
              <a:lnSpc>
                <a:spcPct val="200000"/>
              </a:lnSpc>
            </a:pPr>
            <a:r>
              <a:rPr lang="en-US" sz="1400" dirty="0" smtClean="0">
                <a:latin typeface="Calibri" panose="020F0502020204030204" pitchFamily="34" charset="0"/>
                <a:ea typeface="ＭＳ Ｐゴシック" pitchFamily="34" charset="-128"/>
              </a:rPr>
              <a:t>Things to Remember while Developing Responsive Emailer</a:t>
            </a:r>
          </a:p>
          <a:p>
            <a:pPr>
              <a:lnSpc>
                <a:spcPct val="200000"/>
              </a:lnSpc>
            </a:pPr>
            <a:r>
              <a:rPr lang="en-US" sz="1400" dirty="0" smtClean="0">
                <a:latin typeface="Calibri" panose="020F0502020204030204" pitchFamily="34" charset="0"/>
                <a:ea typeface="ＭＳ Ｐゴシック" pitchFamily="34" charset="-128"/>
              </a:rPr>
              <a:t>Simple Emailer and Complex Emailer</a:t>
            </a:r>
          </a:p>
          <a:p>
            <a:pPr>
              <a:lnSpc>
                <a:spcPct val="200000"/>
              </a:lnSpc>
            </a:pPr>
            <a:r>
              <a:rPr lang="en-US" sz="1400" dirty="0" smtClean="0">
                <a:latin typeface="Calibri" panose="020F0502020204030204" pitchFamily="34" charset="0"/>
                <a:ea typeface="ＭＳ Ｐゴシック" pitchFamily="34" charset="-128"/>
              </a:rPr>
              <a:t>Responsive Email Template </a:t>
            </a:r>
          </a:p>
          <a:p>
            <a:pPr>
              <a:lnSpc>
                <a:spcPct val="200000"/>
              </a:lnSpc>
            </a:pPr>
            <a:r>
              <a:rPr lang="en-US" sz="1400" dirty="0" smtClean="0">
                <a:latin typeface="Calibri" panose="020F0502020204030204" pitchFamily="34" charset="0"/>
                <a:ea typeface="ＭＳ Ｐゴシック" pitchFamily="34" charset="-128"/>
              </a:rPr>
              <a:t>Text (.txt)  Emailer</a:t>
            </a:r>
          </a:p>
          <a:p>
            <a:pPr>
              <a:lnSpc>
                <a:spcPct val="200000"/>
              </a:lnSpc>
            </a:pPr>
            <a:r>
              <a:rPr lang="en-US" sz="1400" dirty="0" smtClean="0">
                <a:latin typeface="Calibri" panose="020F0502020204030204" pitchFamily="34" charset="0"/>
                <a:ea typeface="ＭＳ Ｐゴシック" pitchFamily="34" charset="-128"/>
              </a:rPr>
              <a:t>Responsive Email Checklist</a:t>
            </a:r>
          </a:p>
          <a:p>
            <a:pPr>
              <a:lnSpc>
                <a:spcPct val="200000"/>
              </a:lnSpc>
            </a:pPr>
            <a:r>
              <a:rPr lang="en-US" sz="1400" dirty="0" smtClean="0">
                <a:latin typeface="Calibri" panose="020F0502020204030204" pitchFamily="34" charset="0"/>
                <a:ea typeface="ＭＳ Ｐゴシック" pitchFamily="34" charset="-128"/>
              </a:rPr>
              <a:t>Responsive Email Assumptions Doc.</a:t>
            </a:r>
          </a:p>
          <a:p>
            <a:pPr>
              <a:lnSpc>
                <a:spcPct val="200000"/>
              </a:lnSpc>
            </a:pPr>
            <a:r>
              <a:rPr lang="en-US" sz="1400" dirty="0" smtClean="0">
                <a:latin typeface="Calibri" panose="020F0502020204030204" pitchFamily="34" charset="0"/>
                <a:ea typeface="ＭＳ Ｐゴシック" pitchFamily="34" charset="-128"/>
              </a:rPr>
              <a:t>Responsive Emailer View in Litmus</a:t>
            </a:r>
          </a:p>
          <a:p>
            <a:pPr>
              <a:lnSpc>
                <a:spcPct val="200000"/>
              </a:lnSpc>
            </a:pPr>
            <a:r>
              <a:rPr lang="en-US" sz="1400" dirty="0" smtClean="0">
                <a:latin typeface="Calibri" panose="020F0502020204030204" pitchFamily="34" charset="0"/>
                <a:ea typeface="ＭＳ Ｐゴシック" pitchFamily="34" charset="-128"/>
              </a:rPr>
              <a:t>Questions &amp; Feedback</a:t>
            </a:r>
          </a:p>
        </p:txBody>
      </p:sp>
    </p:spTree>
  </p:cSld>
  <p:clrMapOvr>
    <a:masterClrMapping/>
  </p:clrMapOvr>
  <p:transition spd="med">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Build a Responsive Emailer</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5450243"/>
          </a:xfrm>
        </p:spPr>
        <p:txBody>
          <a:bodyPr/>
          <a:lstStyle/>
          <a:p>
            <a:pPr marL="0" indent="0">
              <a:buNone/>
            </a:pPr>
            <a:r>
              <a:rPr lang="en-US" sz="1400" dirty="0" smtClean="0">
                <a:solidFill>
                  <a:srgbClr val="FF0000"/>
                </a:solidFill>
                <a:latin typeface="Calibri" panose="020F0502020204030204" pitchFamily="34" charset="0"/>
                <a:ea typeface="ＭＳ Ｐゴシック" pitchFamily="34" charset="-128"/>
              </a:rPr>
              <a:t>Mobile Version</a:t>
            </a:r>
            <a:endParaRPr lang="en-US" sz="1400" dirty="0">
              <a:solidFill>
                <a:srgbClr val="FF0000"/>
              </a:solidFill>
              <a:latin typeface="Calibri" panose="020F0502020204030204" pitchFamily="34" charset="0"/>
              <a:ea typeface="ＭＳ Ｐゴシック" pitchFamily="34" charset="-128"/>
            </a:endParaRP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2325" y="1065007"/>
            <a:ext cx="3181350" cy="4969080"/>
          </a:xfrm>
          <a:prstGeom prst="rect">
            <a:avLst/>
          </a:prstGeom>
        </p:spPr>
      </p:pic>
    </p:spTree>
    <p:extLst>
      <p:ext uri="{BB962C8B-B14F-4D97-AF65-F5344CB8AC3E}">
        <p14:creationId xmlns:p14="http://schemas.microsoft.com/office/powerpoint/2010/main" val="4268663613"/>
      </p:ext>
    </p:extLst>
  </p:cSld>
  <p:clrMapOvr>
    <a:masterClrMapping/>
  </p:clrMapOvr>
  <p:transition spd="med">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Build a Responsive Emailer</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5450243"/>
          </a:xfrm>
        </p:spPr>
        <p:txBody>
          <a:bodyPr/>
          <a:lstStyle/>
          <a:p>
            <a:pPr marL="0" indent="0">
              <a:buNone/>
            </a:pPr>
            <a:r>
              <a:rPr lang="en-US" sz="1400" dirty="0">
                <a:solidFill>
                  <a:schemeClr val="tx1"/>
                </a:solidFill>
                <a:latin typeface="Calibri" panose="020F0502020204030204" pitchFamily="34" charset="0"/>
                <a:ea typeface="ＭＳ Ｐゴシック" pitchFamily="34" charset="-128"/>
              </a:rPr>
              <a:t>As you can tell from the above HTML, we have amended the two side - by - side tables to percentages (50%) rather than fixed widths . Very little changes when viewed on either desktop or webmail client, but by changing it to a </a:t>
            </a:r>
            <a:r>
              <a:rPr lang="en-US" sz="1400" dirty="0" smtClean="0">
                <a:solidFill>
                  <a:schemeClr val="tx1"/>
                </a:solidFill>
                <a:latin typeface="Calibri" panose="020F0502020204030204" pitchFamily="34" charset="0"/>
                <a:ea typeface="ＭＳ Ｐゴシック" pitchFamily="34" charset="-128"/>
              </a:rPr>
              <a:t>percentage </a:t>
            </a:r>
            <a:r>
              <a:rPr lang="en-US" sz="1400" dirty="0">
                <a:solidFill>
                  <a:schemeClr val="tx1"/>
                </a:solidFill>
                <a:latin typeface="Calibri" panose="020F0502020204030204" pitchFamily="34" charset="0"/>
                <a:ea typeface="ＭＳ Ｐゴシック" pitchFamily="34" charset="-128"/>
              </a:rPr>
              <a:t>means a fluid layout on mobile devices </a:t>
            </a:r>
            <a:r>
              <a:rPr lang="en-US" sz="1400" dirty="0" smtClean="0">
                <a:solidFill>
                  <a:schemeClr val="tx1"/>
                </a:solidFill>
                <a:latin typeface="Calibri" panose="020F0502020204030204" pitchFamily="34" charset="0"/>
                <a:ea typeface="ＭＳ Ｐゴシック" pitchFamily="34" charset="-128"/>
              </a:rPr>
              <a:t>.</a:t>
            </a:r>
          </a:p>
          <a:p>
            <a:pPr marL="0" indent="0">
              <a:buNone/>
            </a:pPr>
            <a:endParaRPr lang="en-US" sz="1400" dirty="0">
              <a:solidFill>
                <a:schemeClr val="tx1"/>
              </a:solidFill>
              <a:latin typeface="Calibri" panose="020F0502020204030204" pitchFamily="34" charset="0"/>
              <a:ea typeface="ＭＳ Ｐゴシック" pitchFamily="34" charset="-128"/>
            </a:endParaRPr>
          </a:p>
          <a:p>
            <a:pPr marL="0" indent="0">
              <a:buNone/>
            </a:pPr>
            <a:r>
              <a:rPr lang="en-US" sz="1400" b="1" dirty="0" smtClean="0">
                <a:solidFill>
                  <a:schemeClr val="tx1"/>
                </a:solidFill>
                <a:latin typeface="Calibri" panose="020F0502020204030204" pitchFamily="34" charset="0"/>
                <a:ea typeface="ＭＳ Ｐゴシック" pitchFamily="34" charset="-128"/>
              </a:rPr>
              <a:t>Creating </a:t>
            </a:r>
            <a:r>
              <a:rPr lang="en-US" sz="1400" b="1" dirty="0">
                <a:solidFill>
                  <a:schemeClr val="tx1"/>
                </a:solidFill>
                <a:latin typeface="Calibri" panose="020F0502020204030204" pitchFamily="34" charset="0"/>
                <a:ea typeface="ＭＳ Ｐゴシック" pitchFamily="34" charset="-128"/>
              </a:rPr>
              <a:t>fluid images in a responsive email </a:t>
            </a:r>
            <a:endParaRPr lang="en-US" sz="1400" b="1" dirty="0" smtClean="0">
              <a:solidFill>
                <a:schemeClr val="tx1"/>
              </a:solidFill>
              <a:latin typeface="Calibri" panose="020F0502020204030204" pitchFamily="34" charset="0"/>
              <a:ea typeface="ＭＳ Ｐゴシック" pitchFamily="34" charset="-128"/>
            </a:endParaRPr>
          </a:p>
          <a:p>
            <a:pPr marL="0" indent="0">
              <a:buNone/>
            </a:pPr>
            <a:r>
              <a:rPr lang="en-US" sz="1400" dirty="0" smtClean="0">
                <a:solidFill>
                  <a:schemeClr val="tx1"/>
                </a:solidFill>
                <a:latin typeface="Calibri" panose="020F0502020204030204" pitchFamily="34" charset="0"/>
                <a:ea typeface="ＭＳ Ｐゴシック" pitchFamily="34" charset="-128"/>
              </a:rPr>
              <a:t>Mobile </a:t>
            </a:r>
            <a:r>
              <a:rPr lang="en-US" sz="1400" dirty="0">
                <a:solidFill>
                  <a:schemeClr val="tx1"/>
                </a:solidFill>
                <a:latin typeface="Calibri" panose="020F0502020204030204" pitchFamily="34" charset="0"/>
                <a:ea typeface="ＭＳ Ｐゴシック" pitchFamily="34" charset="-128"/>
              </a:rPr>
              <a:t>devices can come in all shapes and sizes so it’s important that no matter what resolution mobile the user has, that images and text make use of the screen size as much as possible. One </a:t>
            </a:r>
            <a:r>
              <a:rPr lang="en-US" sz="1400" dirty="0" smtClean="0">
                <a:solidFill>
                  <a:schemeClr val="tx1"/>
                </a:solidFill>
                <a:latin typeface="Calibri" panose="020F0502020204030204" pitchFamily="34" charset="0"/>
                <a:ea typeface="ＭＳ Ｐゴシック" pitchFamily="34" charset="-128"/>
              </a:rPr>
              <a:t>solution </a:t>
            </a:r>
            <a:r>
              <a:rPr lang="en-US" sz="1400" dirty="0">
                <a:solidFill>
                  <a:schemeClr val="tx1"/>
                </a:solidFill>
                <a:latin typeface="Calibri" panose="020F0502020204030204" pitchFamily="34" charset="0"/>
                <a:ea typeface="ＭＳ Ｐゴシック" pitchFamily="34" charset="-128"/>
              </a:rPr>
              <a:t>is to create fluid images; which similar to a fluid template, shrink and stretch depending on device. </a:t>
            </a:r>
            <a:endParaRPr lang="en-US" sz="1400" dirty="0" smtClean="0">
              <a:solidFill>
                <a:schemeClr val="tx1"/>
              </a:solidFill>
              <a:latin typeface="Calibri" panose="020F0502020204030204" pitchFamily="34" charset="0"/>
              <a:ea typeface="ＭＳ Ｐゴシック" pitchFamily="34" charset="-128"/>
            </a:endParaRPr>
          </a:p>
          <a:p>
            <a:pPr marL="0" indent="0">
              <a:buNone/>
            </a:pPr>
            <a:r>
              <a:rPr lang="en-US" sz="1400" dirty="0" smtClean="0">
                <a:solidFill>
                  <a:schemeClr val="tx1"/>
                </a:solidFill>
                <a:latin typeface="Calibri" panose="020F0502020204030204" pitchFamily="34" charset="0"/>
                <a:ea typeface="ＭＳ Ｐゴシック" pitchFamily="34" charset="-128"/>
              </a:rPr>
              <a:t>To </a:t>
            </a:r>
            <a:r>
              <a:rPr lang="en-US" sz="1400" dirty="0">
                <a:solidFill>
                  <a:schemeClr val="tx1"/>
                </a:solidFill>
                <a:latin typeface="Calibri" panose="020F0502020204030204" pitchFamily="34" charset="0"/>
                <a:ea typeface="ＭＳ Ｐゴシック" pitchFamily="34" charset="-128"/>
              </a:rPr>
              <a:t>do so, an added @media query can be used in the main template which then can be ‘referenced’ when building the email. The </a:t>
            </a:r>
            <a:r>
              <a:rPr lang="en-US" sz="1400" dirty="0" smtClean="0">
                <a:solidFill>
                  <a:schemeClr val="tx1"/>
                </a:solidFill>
                <a:latin typeface="Calibri" panose="020F0502020204030204" pitchFamily="34" charset="0"/>
                <a:ea typeface="ＭＳ Ｐゴシック" pitchFamily="34" charset="-128"/>
              </a:rPr>
              <a:t>added </a:t>
            </a:r>
            <a:r>
              <a:rPr lang="en-US" sz="1400" dirty="0">
                <a:solidFill>
                  <a:schemeClr val="tx1"/>
                </a:solidFill>
                <a:latin typeface="Calibri" panose="020F0502020204030204" pitchFamily="34" charset="0"/>
                <a:ea typeface="ＭＳ Ｐゴシック" pitchFamily="34" charset="-128"/>
              </a:rPr>
              <a:t>@media query looks like so: </a:t>
            </a:r>
            <a:endParaRPr lang="en-US" sz="1400" dirty="0" smtClean="0">
              <a:solidFill>
                <a:schemeClr val="tx1"/>
              </a:solidFill>
              <a:latin typeface="Calibri" panose="020F0502020204030204" pitchFamily="34" charset="0"/>
              <a:ea typeface="ＭＳ Ｐゴシック" pitchFamily="34" charset="-128"/>
            </a:endParaRPr>
          </a:p>
          <a:p>
            <a:pPr marL="0" indent="0">
              <a:buNone/>
            </a:pPr>
            <a:endParaRPr lang="en-US" sz="1400" dirty="0" smtClean="0">
              <a:solidFill>
                <a:schemeClr val="tx1"/>
              </a:solidFill>
              <a:latin typeface="Calibri" panose="020F0502020204030204" pitchFamily="34" charset="0"/>
              <a:ea typeface="ＭＳ Ｐゴシック" pitchFamily="34" charset="-128"/>
            </a:endParaRPr>
          </a:p>
          <a:p>
            <a:pPr marL="0" indent="0">
              <a:buNone/>
            </a:pPr>
            <a:r>
              <a:rPr lang="en-US" sz="1400" dirty="0">
                <a:solidFill>
                  <a:srgbClr val="FF0000"/>
                </a:solidFill>
                <a:latin typeface="Calibri" panose="020F0502020204030204" pitchFamily="34" charset="0"/>
                <a:ea typeface="ＭＳ Ｐゴシック" pitchFamily="34" charset="-128"/>
              </a:rPr>
              <a:t>@media only screen and (max - device - width: 480px) </a:t>
            </a:r>
            <a:endParaRPr lang="en-US" sz="1400" dirty="0" smtClean="0">
              <a:solidFill>
                <a:srgbClr val="FF0000"/>
              </a:solidFill>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 </a:t>
            </a:r>
          </a:p>
          <a:p>
            <a:pPr marL="0" indent="0">
              <a:buNone/>
            </a:pPr>
            <a:r>
              <a:rPr lang="en-US" sz="1400" dirty="0" err="1" smtClean="0">
                <a:solidFill>
                  <a:srgbClr val="FF0000"/>
                </a:solidFill>
                <a:latin typeface="Calibri" panose="020F0502020204030204" pitchFamily="34" charset="0"/>
                <a:ea typeface="ＭＳ Ｐゴシック" pitchFamily="34" charset="-128"/>
              </a:rPr>
              <a:t>img</a:t>
            </a:r>
            <a:r>
              <a:rPr lang="en-US" sz="1400" dirty="0" smtClean="0">
                <a:solidFill>
                  <a:srgbClr val="FF0000"/>
                </a:solidFill>
                <a:latin typeface="Calibri" panose="020F0502020204030204" pitchFamily="34" charset="0"/>
                <a:ea typeface="ＭＳ Ｐゴシック" pitchFamily="34" charset="-128"/>
              </a:rPr>
              <a:t> </a:t>
            </a:r>
            <a:r>
              <a:rPr lang="en-US" sz="1400" dirty="0">
                <a:solidFill>
                  <a:srgbClr val="FF0000"/>
                </a:solidFill>
                <a:latin typeface="Calibri" panose="020F0502020204030204" pitchFamily="34" charset="0"/>
                <a:ea typeface="ＭＳ Ｐゴシック" pitchFamily="34" charset="-128"/>
              </a:rPr>
              <a:t>[ class=responsive - image ] </a:t>
            </a:r>
            <a:endParaRPr lang="en-US" sz="1400" dirty="0" smtClean="0">
              <a:solidFill>
                <a:srgbClr val="FF0000"/>
              </a:solidFill>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a:t>
            </a:r>
          </a:p>
          <a:p>
            <a:pPr marL="0" indent="0">
              <a:buNone/>
            </a:pPr>
            <a:r>
              <a:rPr lang="en-US" sz="1400" dirty="0" smtClean="0">
                <a:solidFill>
                  <a:srgbClr val="FF0000"/>
                </a:solidFill>
                <a:latin typeface="Calibri" panose="020F0502020204030204" pitchFamily="34" charset="0"/>
                <a:ea typeface="ＭＳ Ｐゴシック" pitchFamily="34" charset="-128"/>
              </a:rPr>
              <a:t> </a:t>
            </a:r>
            <a:r>
              <a:rPr lang="en-US" sz="1400" dirty="0">
                <a:solidFill>
                  <a:srgbClr val="FF0000"/>
                </a:solidFill>
                <a:latin typeface="Calibri" panose="020F0502020204030204" pitchFamily="34" charset="0"/>
                <a:ea typeface="ＭＳ Ｐゴシック" pitchFamily="34" charset="-128"/>
              </a:rPr>
              <a:t>width: 100% !important; max - width: 100% !important; height: auto !important; </a:t>
            </a:r>
            <a:endParaRPr lang="en-US" sz="1400" dirty="0" smtClean="0">
              <a:solidFill>
                <a:srgbClr val="FF0000"/>
              </a:solidFill>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a:t>
            </a:r>
          </a:p>
          <a:p>
            <a:pPr marL="0" indent="0">
              <a:buNone/>
            </a:pPr>
            <a:r>
              <a:rPr lang="en-US" sz="1400" dirty="0" smtClean="0">
                <a:solidFill>
                  <a:srgbClr val="FF0000"/>
                </a:solidFill>
                <a:latin typeface="Calibri" panose="020F0502020204030204" pitchFamily="34" charset="0"/>
                <a:ea typeface="ＭＳ Ｐゴシック" pitchFamily="34" charset="-128"/>
              </a:rPr>
              <a:t> </a:t>
            </a:r>
            <a:r>
              <a:rPr lang="en-US" sz="1400" dirty="0">
                <a:solidFill>
                  <a:srgbClr val="FF0000"/>
                </a:solidFill>
                <a:latin typeface="Calibri" panose="020F0502020204030204" pitchFamily="34" charset="0"/>
                <a:ea typeface="ＭＳ Ｐゴシック" pitchFamily="34" charset="-128"/>
              </a:rPr>
              <a:t>} </a:t>
            </a: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3948315551"/>
      </p:ext>
    </p:extLst>
  </p:cSld>
  <p:clrMapOvr>
    <a:masterClrMapping/>
  </p:clrMapOvr>
  <p:transition spd="med">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Build a Responsive Emailer</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5450243"/>
          </a:xfrm>
        </p:spPr>
        <p:txBody>
          <a:bodyPr/>
          <a:lstStyle/>
          <a:p>
            <a:pPr marL="0" indent="0">
              <a:buNone/>
            </a:pPr>
            <a:r>
              <a:rPr lang="en-US" sz="1400" b="1" dirty="0">
                <a:solidFill>
                  <a:schemeClr val="tx1"/>
                </a:solidFill>
                <a:latin typeface="Calibri" panose="020F0502020204030204" pitchFamily="34" charset="0"/>
                <a:ea typeface="ＭＳ Ｐゴシック" pitchFamily="34" charset="-128"/>
              </a:rPr>
              <a:t>Hiding / Showing content </a:t>
            </a:r>
            <a:endParaRPr lang="en-US" sz="1400" b="1" dirty="0" smtClean="0">
              <a:solidFill>
                <a:schemeClr val="tx1"/>
              </a:solidFill>
              <a:latin typeface="Calibri" panose="020F0502020204030204" pitchFamily="34" charset="0"/>
              <a:ea typeface="ＭＳ Ｐゴシック" pitchFamily="34" charset="-128"/>
            </a:endParaRPr>
          </a:p>
          <a:p>
            <a:pPr marL="0" indent="0">
              <a:buNone/>
            </a:pPr>
            <a:r>
              <a:rPr lang="en-US" sz="1400" dirty="0" smtClean="0">
                <a:solidFill>
                  <a:schemeClr val="tx1"/>
                </a:solidFill>
                <a:latin typeface="Calibri" panose="020F0502020204030204" pitchFamily="34" charset="0"/>
                <a:ea typeface="ＭＳ Ｐゴシック" pitchFamily="34" charset="-128"/>
              </a:rPr>
              <a:t>Although </a:t>
            </a:r>
            <a:r>
              <a:rPr lang="en-US" sz="1400" dirty="0">
                <a:solidFill>
                  <a:schemeClr val="tx1"/>
                </a:solidFill>
                <a:latin typeface="Calibri" panose="020F0502020204030204" pitchFamily="34" charset="0"/>
                <a:ea typeface="ＭＳ Ｐゴシック" pitchFamily="34" charset="-128"/>
              </a:rPr>
              <a:t>very </a:t>
            </a:r>
            <a:r>
              <a:rPr lang="en-US" sz="1400" dirty="0" smtClean="0">
                <a:solidFill>
                  <a:schemeClr val="tx1"/>
                </a:solidFill>
                <a:latin typeface="Calibri" panose="020F0502020204030204" pitchFamily="34" charset="0"/>
                <a:ea typeface="ＭＳ Ｐゴシック" pitchFamily="34" charset="-128"/>
              </a:rPr>
              <a:t>much </a:t>
            </a:r>
            <a:r>
              <a:rPr lang="en-US" sz="1400" dirty="0">
                <a:solidFill>
                  <a:schemeClr val="tx1"/>
                </a:solidFill>
                <a:latin typeface="Calibri" panose="020F0502020204030204" pitchFamily="34" charset="0"/>
                <a:ea typeface="ＭＳ Ｐゴシック" pitchFamily="34" charset="-128"/>
              </a:rPr>
              <a:t>a contentious issue amongst Web / Email Designers, some may find it necessary to pick and choose which content to display to recipients when viewing the email on mobile devices. The argument is that most </a:t>
            </a:r>
            <a:r>
              <a:rPr lang="en-US" sz="1400" dirty="0" smtClean="0">
                <a:solidFill>
                  <a:schemeClr val="tx1"/>
                </a:solidFill>
                <a:latin typeface="Calibri" panose="020F0502020204030204" pitchFamily="34" charset="0"/>
                <a:ea typeface="ＭＳ Ｐゴシック" pitchFamily="34" charset="-128"/>
              </a:rPr>
              <a:t>mobile </a:t>
            </a:r>
            <a:r>
              <a:rPr lang="en-US" sz="1400" dirty="0">
                <a:solidFill>
                  <a:schemeClr val="tx1"/>
                </a:solidFill>
                <a:latin typeface="Calibri" panose="020F0502020204030204" pitchFamily="34" charset="0"/>
                <a:ea typeface="ＭＳ Ｐゴシック" pitchFamily="34" charset="-128"/>
              </a:rPr>
              <a:t>users do </a:t>
            </a:r>
            <a:r>
              <a:rPr lang="en-US" sz="1400" dirty="0" smtClean="0">
                <a:solidFill>
                  <a:schemeClr val="tx1"/>
                </a:solidFill>
                <a:latin typeface="Calibri" panose="020F0502020204030204" pitchFamily="34" charset="0"/>
                <a:ea typeface="ＭＳ Ｐゴシック" pitchFamily="34" charset="-128"/>
              </a:rPr>
              <a:t>everything </a:t>
            </a:r>
            <a:r>
              <a:rPr lang="en-US" sz="1400" dirty="0">
                <a:solidFill>
                  <a:schemeClr val="tx1"/>
                </a:solidFill>
                <a:latin typeface="Calibri" panose="020F0502020204030204" pitchFamily="34" charset="0"/>
                <a:ea typeface="ＭＳ Ｐゴシック" pitchFamily="34" charset="-128"/>
              </a:rPr>
              <a:t>desktop users will do so all content should remain the same only presented in a usable way. </a:t>
            </a:r>
            <a:endParaRPr lang="en-US" sz="1400" dirty="0" smtClean="0">
              <a:solidFill>
                <a:schemeClr val="tx1"/>
              </a:solidFill>
              <a:latin typeface="Calibri" panose="020F0502020204030204" pitchFamily="34" charset="0"/>
              <a:ea typeface="ＭＳ Ｐゴシック" pitchFamily="34" charset="-128"/>
            </a:endParaRPr>
          </a:p>
          <a:p>
            <a:pPr marL="0" indent="0">
              <a:buNone/>
            </a:pPr>
            <a:r>
              <a:rPr lang="en-US" sz="1400" dirty="0" smtClean="0">
                <a:solidFill>
                  <a:schemeClr val="tx1"/>
                </a:solidFill>
                <a:latin typeface="Calibri" panose="020F0502020204030204" pitchFamily="34" charset="0"/>
                <a:ea typeface="ＭＳ Ｐゴシック" pitchFamily="34" charset="-128"/>
              </a:rPr>
              <a:t>however </a:t>
            </a:r>
            <a:r>
              <a:rPr lang="en-US" sz="1400" dirty="0">
                <a:solidFill>
                  <a:schemeClr val="tx1"/>
                </a:solidFill>
                <a:latin typeface="Calibri" panose="020F0502020204030204" pitchFamily="34" charset="0"/>
                <a:ea typeface="ＭＳ Ｐゴシック" pitchFamily="34" charset="-128"/>
              </a:rPr>
              <a:t>should you choose to remove certain content on mobile devices e.g. limiting the amount of stories; this is how you do it: </a:t>
            </a:r>
            <a:endParaRPr lang="en-US" sz="1400" dirty="0" smtClean="0">
              <a:solidFill>
                <a:schemeClr val="tx1"/>
              </a:solidFill>
              <a:latin typeface="Calibri" panose="020F0502020204030204" pitchFamily="34" charset="0"/>
              <a:ea typeface="ＭＳ Ｐゴシック" pitchFamily="34" charset="-128"/>
            </a:endParaRPr>
          </a:p>
          <a:p>
            <a:pPr marL="0" indent="0">
              <a:buNone/>
            </a:pPr>
            <a:endParaRPr lang="en-US" sz="1400" dirty="0">
              <a:solidFill>
                <a:schemeClr val="tx1"/>
              </a:solidFill>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a:t>
            </a:r>
            <a:r>
              <a:rPr lang="en-US" sz="1400" dirty="0">
                <a:solidFill>
                  <a:srgbClr val="FF0000"/>
                </a:solidFill>
                <a:latin typeface="Calibri" panose="020F0502020204030204" pitchFamily="34" charset="0"/>
                <a:ea typeface="ＭＳ Ｐゴシック" pitchFamily="34" charset="-128"/>
              </a:rPr>
              <a:t>media only screen </a:t>
            </a:r>
            <a:r>
              <a:rPr lang="en-US" sz="1400" dirty="0" smtClean="0">
                <a:solidFill>
                  <a:srgbClr val="FF0000"/>
                </a:solidFill>
                <a:latin typeface="Calibri" panose="020F0502020204030204" pitchFamily="34" charset="0"/>
                <a:ea typeface="ＭＳ Ｐゴシック" pitchFamily="34" charset="-128"/>
              </a:rPr>
              <a:t>and </a:t>
            </a:r>
            <a:r>
              <a:rPr lang="en-US" sz="1400" dirty="0">
                <a:solidFill>
                  <a:srgbClr val="FF0000"/>
                </a:solidFill>
                <a:latin typeface="Calibri" panose="020F0502020204030204" pitchFamily="34" charset="0"/>
                <a:ea typeface="ＭＳ Ｐゴシック" pitchFamily="34" charset="-128"/>
              </a:rPr>
              <a:t>(max - device - width: 480px) </a:t>
            </a:r>
            <a:endParaRPr lang="en-US" sz="1400" dirty="0" smtClean="0">
              <a:solidFill>
                <a:srgbClr val="FF0000"/>
              </a:solidFill>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a:t>
            </a:r>
          </a:p>
          <a:p>
            <a:pPr marL="0" indent="0">
              <a:buNone/>
            </a:pPr>
            <a:r>
              <a:rPr lang="en-US" sz="1400" dirty="0" smtClean="0">
                <a:solidFill>
                  <a:srgbClr val="FF0000"/>
                </a:solidFill>
                <a:latin typeface="Calibri" panose="020F0502020204030204" pitchFamily="34" charset="0"/>
                <a:ea typeface="ＭＳ Ｐゴシック" pitchFamily="34" charset="-128"/>
              </a:rPr>
              <a:t> </a:t>
            </a:r>
            <a:r>
              <a:rPr lang="en-US" sz="1400" dirty="0">
                <a:solidFill>
                  <a:srgbClr val="FF0000"/>
                </a:solidFill>
                <a:latin typeface="Calibri" panose="020F0502020204030204" pitchFamily="34" charset="0"/>
                <a:ea typeface="ＭＳ Ｐゴシック" pitchFamily="34" charset="-128"/>
              </a:rPr>
              <a:t>td [class= table - cell - hide </a:t>
            </a:r>
            <a:r>
              <a:rPr lang="en-US" sz="1400" dirty="0" smtClean="0">
                <a:solidFill>
                  <a:srgbClr val="FF0000"/>
                </a:solidFill>
                <a:latin typeface="Calibri" panose="020F0502020204030204" pitchFamily="34" charset="0"/>
                <a:ea typeface="ＭＳ Ｐゴシック" pitchFamily="34" charset="-128"/>
              </a:rPr>
              <a:t>]</a:t>
            </a:r>
          </a:p>
          <a:p>
            <a:pPr marL="0" indent="0">
              <a:buNone/>
            </a:pPr>
            <a:r>
              <a:rPr lang="en-US" sz="1400" dirty="0" smtClean="0">
                <a:solidFill>
                  <a:srgbClr val="FF0000"/>
                </a:solidFill>
                <a:latin typeface="Calibri" panose="020F0502020204030204" pitchFamily="34" charset="0"/>
                <a:ea typeface="ＭＳ Ｐゴシック" pitchFamily="34" charset="-128"/>
              </a:rPr>
              <a:t> {</a:t>
            </a:r>
          </a:p>
          <a:p>
            <a:pPr marL="0" indent="0">
              <a:buNone/>
            </a:pPr>
            <a:r>
              <a:rPr lang="en-US" sz="1400" dirty="0" smtClean="0">
                <a:solidFill>
                  <a:srgbClr val="FF0000"/>
                </a:solidFill>
                <a:latin typeface="Calibri" panose="020F0502020204030204" pitchFamily="34" charset="0"/>
                <a:ea typeface="ＭＳ Ｐゴシック" pitchFamily="34" charset="-128"/>
              </a:rPr>
              <a:t> </a:t>
            </a:r>
            <a:r>
              <a:rPr lang="en-US" sz="1400" dirty="0">
                <a:solidFill>
                  <a:srgbClr val="FF0000"/>
                </a:solidFill>
                <a:latin typeface="Calibri" panose="020F0502020204030204" pitchFamily="34" charset="0"/>
                <a:ea typeface="ＭＳ Ｐゴシック" pitchFamily="34" charset="-128"/>
              </a:rPr>
              <a:t>display : none !important; </a:t>
            </a:r>
            <a:endParaRPr lang="en-US" sz="1400" dirty="0" smtClean="0">
              <a:solidFill>
                <a:srgbClr val="FF0000"/>
              </a:solidFill>
              <a:latin typeface="Calibri" panose="020F0502020204030204" pitchFamily="34" charset="0"/>
              <a:ea typeface="ＭＳ Ｐゴシック" pitchFamily="34" charset="-128"/>
            </a:endParaRPr>
          </a:p>
          <a:p>
            <a:pPr marL="0" indent="0">
              <a:buNone/>
            </a:pPr>
            <a:r>
              <a:rPr lang="en-US" sz="1400" dirty="0" smtClean="0">
                <a:solidFill>
                  <a:srgbClr val="FF0000"/>
                </a:solidFill>
                <a:latin typeface="Calibri" panose="020F0502020204030204" pitchFamily="34" charset="0"/>
                <a:ea typeface="ＭＳ Ｐゴシック" pitchFamily="34" charset="-128"/>
              </a:rPr>
              <a:t> }</a:t>
            </a:r>
          </a:p>
          <a:p>
            <a:pPr marL="0" indent="0">
              <a:buNone/>
            </a:pPr>
            <a:r>
              <a:rPr lang="en-US" sz="1400" dirty="0" smtClean="0">
                <a:solidFill>
                  <a:srgbClr val="FF0000"/>
                </a:solidFill>
                <a:latin typeface="Calibri" panose="020F0502020204030204" pitchFamily="34" charset="0"/>
                <a:ea typeface="ＭＳ Ｐゴシック" pitchFamily="34" charset="-128"/>
              </a:rPr>
              <a:t> </a:t>
            </a:r>
            <a:r>
              <a:rPr lang="en-US" sz="1400" dirty="0">
                <a:solidFill>
                  <a:srgbClr val="FF0000"/>
                </a:solidFill>
                <a:latin typeface="Calibri" panose="020F0502020204030204" pitchFamily="34" charset="0"/>
                <a:ea typeface="ＭＳ Ｐゴシック" pitchFamily="34" charset="-128"/>
              </a:rPr>
              <a:t>} </a:t>
            </a:r>
            <a:endParaRPr lang="en-US" sz="1400" dirty="0" smtClean="0">
              <a:solidFill>
                <a:srgbClr val="FF0000"/>
              </a:solidFill>
              <a:latin typeface="Calibri" panose="020F0502020204030204" pitchFamily="34" charset="0"/>
              <a:ea typeface="ＭＳ Ｐゴシック" pitchFamily="34" charset="-128"/>
            </a:endParaRPr>
          </a:p>
          <a:p>
            <a:pPr marL="0" indent="0">
              <a:buNone/>
            </a:pPr>
            <a:endParaRPr lang="en-US" sz="1400" dirty="0">
              <a:solidFill>
                <a:srgbClr val="FF0000"/>
              </a:solidFill>
              <a:latin typeface="Calibri" panose="020F0502020204030204" pitchFamily="34" charset="0"/>
              <a:ea typeface="ＭＳ Ｐゴシック" pitchFamily="34" charset="-128"/>
            </a:endParaRPr>
          </a:p>
          <a:p>
            <a:pPr marL="0" indent="0">
              <a:buNone/>
            </a:pPr>
            <a:r>
              <a:rPr lang="en-US" sz="1400" dirty="0" smtClean="0">
                <a:solidFill>
                  <a:schemeClr val="tx1"/>
                </a:solidFill>
                <a:latin typeface="Calibri" panose="020F0502020204030204" pitchFamily="34" charset="0"/>
                <a:ea typeface="ＭＳ Ｐゴシック" pitchFamily="34" charset="-128"/>
              </a:rPr>
              <a:t>The </a:t>
            </a:r>
            <a:r>
              <a:rPr lang="en-US" sz="1400" dirty="0">
                <a:solidFill>
                  <a:schemeClr val="tx1"/>
                </a:solidFill>
                <a:latin typeface="Calibri" panose="020F0502020204030204" pitchFamily="34" charset="0"/>
                <a:ea typeface="ＭＳ Ｐゴシック" pitchFamily="34" charset="-128"/>
              </a:rPr>
              <a:t>above @media query is saying when a device with a maximum resolution of 480 pixels or below views this page , then set the content (in this case a table cell) not to display </a:t>
            </a:r>
            <a:r>
              <a:rPr lang="en-US" sz="1400" dirty="0" smtClean="0">
                <a:solidFill>
                  <a:schemeClr val="tx1"/>
                </a:solidFill>
                <a:latin typeface="Calibri" panose="020F0502020204030204" pitchFamily="34" charset="0"/>
                <a:ea typeface="ＭＳ Ｐゴシック" pitchFamily="34" charset="-128"/>
              </a:rPr>
              <a:t>.</a:t>
            </a:r>
            <a:endParaRPr lang="en-US" sz="1400" dirty="0">
              <a:solidFill>
                <a:schemeClr val="tx1"/>
              </a:solidFill>
              <a:latin typeface="Calibri" panose="020F0502020204030204" pitchFamily="34" charset="0"/>
              <a:ea typeface="ＭＳ Ｐゴシック" pitchFamily="34" charset="-128"/>
            </a:endParaRP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2446275062"/>
      </p:ext>
    </p:extLst>
  </p:cSld>
  <p:clrMapOvr>
    <a:masterClrMapping/>
  </p:clrMapOvr>
  <p:transition spd="med">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0"/>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906000" cy="3765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ChangeArrowheads="1"/>
          </p:cNvSpPr>
          <p:nvPr/>
        </p:nvSpPr>
        <p:spPr bwMode="auto">
          <a:xfrm>
            <a:off x="398463" y="0"/>
            <a:ext cx="641350" cy="6715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Calibri" panose="020F0502020204030204" pitchFamily="34" charset="0"/>
            </a:endParaRPr>
          </a:p>
        </p:txBody>
      </p:sp>
      <p:pic>
        <p:nvPicPr>
          <p:cNvPr id="41988" name="Picture 24" descr="sapientlogo.gif"/>
          <p:cNvPicPr>
            <a:picLocks noChangeAspect="1"/>
          </p:cNvPicPr>
          <p:nvPr/>
        </p:nvPicPr>
        <p:blipFill>
          <a:blip r:embed="rId3" cstate="print">
            <a:extLst>
              <a:ext uri="{28A0092B-C50C-407E-A947-70E740481C1C}">
                <a14:useLocalDpi xmlns:a14="http://schemas.microsoft.com/office/drawing/2010/main" val="0"/>
              </a:ext>
            </a:extLst>
          </a:blip>
          <a:srcRect r="80165"/>
          <a:stretch>
            <a:fillRect/>
          </a:stretch>
        </p:blipFill>
        <p:spPr bwMode="auto">
          <a:xfrm>
            <a:off x="598488" y="114300"/>
            <a:ext cx="2619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Rectangle 8"/>
          <p:cNvSpPr>
            <a:spLocks noChangeArrowheads="1"/>
          </p:cNvSpPr>
          <p:nvPr/>
        </p:nvSpPr>
        <p:spPr bwMode="auto">
          <a:xfrm>
            <a:off x="0" y="2032000"/>
            <a:ext cx="9906000" cy="2222500"/>
          </a:xfrm>
          <a:prstGeom prst="rect">
            <a:avLst/>
          </a:prstGeom>
          <a:solidFill>
            <a:srgbClr val="EA781E">
              <a:alpha val="39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solidFill>
                <a:schemeClr val="accent2"/>
              </a:solidFill>
              <a:latin typeface="Calibri" panose="020F0502020204030204" pitchFamily="34" charset="0"/>
            </a:endParaRPr>
          </a:p>
        </p:txBody>
      </p:sp>
      <p:sp>
        <p:nvSpPr>
          <p:cNvPr id="41990" name="Rectangle 8"/>
          <p:cNvSpPr>
            <a:spLocks noChangeArrowheads="1"/>
          </p:cNvSpPr>
          <p:nvPr/>
        </p:nvSpPr>
        <p:spPr bwMode="auto">
          <a:xfrm>
            <a:off x="0" y="2032000"/>
            <a:ext cx="9906000" cy="2222500"/>
          </a:xfrm>
          <a:prstGeom prst="rect">
            <a:avLst/>
          </a:prstGeom>
          <a:solidFill>
            <a:srgbClr val="FF6600"/>
          </a:solidFill>
          <a:ln>
            <a:noFill/>
          </a:ln>
          <a:extLst/>
        </p:spPr>
        <p:txBody>
          <a:bodyPr anchor="ctr"/>
          <a:lstStyle/>
          <a:p>
            <a:endParaRPr lang="en-US">
              <a:solidFill>
                <a:schemeClr val="accent2"/>
              </a:solidFill>
              <a:latin typeface="Calibri" panose="020F0502020204030204" pitchFamily="34" charset="0"/>
            </a:endParaRPr>
          </a:p>
        </p:txBody>
      </p:sp>
      <p:sp>
        <p:nvSpPr>
          <p:cNvPr id="41991" name="Text Placeholder 9"/>
          <p:cNvSpPr>
            <a:spLocks noGrp="1"/>
          </p:cNvSpPr>
          <p:nvPr>
            <p:ph type="body" idx="1"/>
          </p:nvPr>
        </p:nvSpPr>
        <p:spPr>
          <a:xfrm>
            <a:off x="598488" y="1910977"/>
            <a:ext cx="8420100" cy="1500187"/>
          </a:xfrm>
        </p:spPr>
        <p:txBody>
          <a:bodyPr/>
          <a:lstStyle/>
          <a:p>
            <a:pPr>
              <a:lnSpc>
                <a:spcPct val="100000"/>
              </a:lnSpc>
            </a:pPr>
            <a:r>
              <a:rPr lang="en-US" sz="3200" dirty="0" smtClean="0">
                <a:latin typeface="Calibri" panose="020F0502020204030204" pitchFamily="34" charset="0"/>
                <a:ea typeface="ＭＳ Ｐゴシック" pitchFamily="34" charset="-128"/>
              </a:rPr>
              <a:t>Things to Remember While Developing Responsive Emailer</a:t>
            </a:r>
            <a:endParaRPr lang="en-US" sz="3200" dirty="0">
              <a:latin typeface="Calibri" panose="020F0502020204030204" pitchFamily="34" charset="0"/>
              <a:ea typeface="ＭＳ Ｐゴシック" pitchFamily="34" charset="-128"/>
            </a:endParaRPr>
          </a:p>
        </p:txBody>
      </p:sp>
    </p:spTree>
    <p:extLst>
      <p:ext uri="{BB962C8B-B14F-4D97-AF65-F5344CB8AC3E}">
        <p14:creationId xmlns:p14="http://schemas.microsoft.com/office/powerpoint/2010/main" val="2960688434"/>
      </p:ext>
    </p:extLst>
  </p:cSld>
  <p:clrMapOvr>
    <a:masterClrMapping/>
  </p:clrMapOvr>
  <p:transition spd="med">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Things to Remember…</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5450243"/>
          </a:xfrm>
        </p:spPr>
        <p:txBody>
          <a:bodyPr/>
          <a:lstStyle/>
          <a:p>
            <a:pPr>
              <a:defRPr/>
            </a:pPr>
            <a:r>
              <a:rPr lang="en-GB" sz="1400" dirty="0" smtClean="0">
                <a:solidFill>
                  <a:schemeClr val="tx1"/>
                </a:solidFill>
                <a:latin typeface="Calibri" panose="020F0502020204030204" pitchFamily="34" charset="0"/>
                <a:ea typeface="ＭＳ Ｐゴシック" charset="0"/>
                <a:cs typeface="ＭＳ Ｐゴシック" charset="0"/>
              </a:rPr>
              <a:t>Always use inline </a:t>
            </a:r>
            <a:r>
              <a:rPr lang="en-GB" sz="1400" dirty="0" err="1" smtClean="0">
                <a:solidFill>
                  <a:schemeClr val="tx1"/>
                </a:solidFill>
                <a:latin typeface="Calibri" panose="020F0502020204030204" pitchFamily="34" charset="0"/>
                <a:ea typeface="ＭＳ Ｐゴシック" charset="0"/>
                <a:cs typeface="ＭＳ Ｐゴシック" charset="0"/>
              </a:rPr>
              <a:t>css</a:t>
            </a:r>
            <a:r>
              <a:rPr lang="en-GB" sz="1400" dirty="0" smtClean="0">
                <a:solidFill>
                  <a:schemeClr val="tx1"/>
                </a:solidFill>
                <a:latin typeface="Calibri" panose="020F0502020204030204" pitchFamily="34" charset="0"/>
                <a:ea typeface="ＭＳ Ｐゴシック" charset="0"/>
                <a:cs typeface="ＭＳ Ｐゴシック" charset="0"/>
              </a:rPr>
              <a:t> for desktop version.</a:t>
            </a:r>
          </a:p>
          <a:p>
            <a:pPr>
              <a:defRPr/>
            </a:pPr>
            <a:r>
              <a:rPr lang="en-GB" sz="1400" dirty="0" smtClean="0">
                <a:solidFill>
                  <a:schemeClr val="tx1"/>
                </a:solidFill>
                <a:latin typeface="Calibri" panose="020F0502020204030204" pitchFamily="34" charset="0"/>
                <a:ea typeface="ＭＳ Ｐゴシック" charset="0"/>
                <a:cs typeface="ＭＳ Ｐゴシック" charset="0"/>
              </a:rPr>
              <a:t>For mobile version use media query  and classes.</a:t>
            </a:r>
          </a:p>
          <a:p>
            <a:pPr>
              <a:defRPr/>
            </a:pPr>
            <a:r>
              <a:rPr lang="en-GB" sz="1400" dirty="0" smtClean="0">
                <a:solidFill>
                  <a:schemeClr val="tx1"/>
                </a:solidFill>
                <a:latin typeface="Calibri" panose="020F0502020204030204" pitchFamily="34" charset="0"/>
                <a:ea typeface="ＭＳ Ｐゴシック" charset="0"/>
                <a:cs typeface="ＭＳ Ｐゴシック" charset="0"/>
              </a:rPr>
              <a:t>Always use “</a:t>
            </a:r>
            <a:r>
              <a:rPr lang="en-GB" sz="1400" dirty="0" err="1" smtClean="0">
                <a:solidFill>
                  <a:schemeClr val="tx1"/>
                </a:solidFill>
                <a:latin typeface="Calibri" panose="020F0502020204030204" pitchFamily="34" charset="0"/>
                <a:ea typeface="ＭＳ Ｐゴシック" charset="0"/>
                <a:cs typeface="ＭＳ Ｐゴシック" charset="0"/>
              </a:rPr>
              <a:t>font-weight:bold</a:t>
            </a:r>
            <a:r>
              <a:rPr lang="en-GB" sz="1400" dirty="0" smtClean="0">
                <a:solidFill>
                  <a:schemeClr val="tx1"/>
                </a:solidFill>
                <a:latin typeface="Calibri" panose="020F0502020204030204" pitchFamily="34" charset="0"/>
                <a:ea typeface="ＭＳ Ｐゴシック" charset="0"/>
                <a:cs typeface="ＭＳ Ｐゴシック" charset="0"/>
              </a:rPr>
              <a:t> “  </a:t>
            </a:r>
            <a:r>
              <a:rPr lang="en-GB" sz="1400" dirty="0" err="1" smtClean="0">
                <a:solidFill>
                  <a:schemeClr val="tx1"/>
                </a:solidFill>
                <a:latin typeface="Calibri" panose="020F0502020204030204" pitchFamily="34" charset="0"/>
                <a:ea typeface="ＭＳ Ｐゴシック" charset="0"/>
                <a:cs typeface="ＭＳ Ｐゴシック" charset="0"/>
              </a:rPr>
              <a:t>css</a:t>
            </a:r>
            <a:r>
              <a:rPr lang="en-GB" sz="1400" dirty="0" smtClean="0">
                <a:solidFill>
                  <a:schemeClr val="tx1"/>
                </a:solidFill>
                <a:latin typeface="Calibri" panose="020F0502020204030204" pitchFamily="34" charset="0"/>
                <a:ea typeface="ＭＳ Ｐゴシック" charset="0"/>
                <a:cs typeface="ＭＳ Ｐゴシック" charset="0"/>
              </a:rPr>
              <a:t> property to make the text bold. Avoid using &lt;strong&gt; tag because yahoo is not supporting that.</a:t>
            </a:r>
          </a:p>
          <a:p>
            <a:pPr>
              <a:defRPr/>
            </a:pPr>
            <a:r>
              <a:rPr lang="en-GB" sz="1400" dirty="0" smtClean="0">
                <a:solidFill>
                  <a:schemeClr val="tx1"/>
                </a:solidFill>
                <a:latin typeface="Calibri" panose="020F0502020204030204" pitchFamily="34" charset="0"/>
                <a:ea typeface="ＭＳ Ｐゴシック" charset="0"/>
                <a:cs typeface="ＭＳ Ｐゴシック" charset="0"/>
              </a:rPr>
              <a:t>Always use </a:t>
            </a:r>
            <a:r>
              <a:rPr lang="en-US" sz="1400" dirty="0">
                <a:latin typeface="Calibri" panose="020F0502020204030204" pitchFamily="34" charset="0"/>
              </a:rPr>
              <a:t>same size of </a:t>
            </a:r>
            <a:r>
              <a:rPr lang="en-US" sz="1400" dirty="0" err="1">
                <a:latin typeface="Calibri" panose="020F0502020204030204" pitchFamily="34" charset="0"/>
              </a:rPr>
              <a:t>cta</a:t>
            </a:r>
            <a:r>
              <a:rPr lang="en-US" sz="1400" dirty="0">
                <a:latin typeface="Calibri" panose="020F0502020204030204" pitchFamily="34" charset="0"/>
              </a:rPr>
              <a:t> buttons etc. for both mobile and desktop </a:t>
            </a:r>
            <a:r>
              <a:rPr lang="en-US" sz="1400" dirty="0" smtClean="0">
                <a:latin typeface="Calibri" panose="020F0502020204030204" pitchFamily="34" charset="0"/>
              </a:rPr>
              <a:t>versions.</a:t>
            </a:r>
          </a:p>
          <a:p>
            <a:pPr>
              <a:defRPr/>
            </a:pPr>
            <a:r>
              <a:rPr lang="en-US" sz="1400" dirty="0" smtClean="0">
                <a:solidFill>
                  <a:schemeClr val="tx1"/>
                </a:solidFill>
                <a:latin typeface="Calibri" panose="020F0502020204030204" pitchFamily="34" charset="0"/>
                <a:ea typeface="ＭＳ Ｐゴシック" charset="0"/>
                <a:cs typeface="ＭＳ Ｐゴシック" charset="0"/>
              </a:rPr>
              <a:t>Always use html entity for special characters like (&amp;amp;, &amp;</a:t>
            </a:r>
            <a:r>
              <a:rPr lang="en-US" sz="1400" dirty="0" err="1" smtClean="0">
                <a:solidFill>
                  <a:schemeClr val="tx1"/>
                </a:solidFill>
                <a:latin typeface="Calibri" panose="020F0502020204030204" pitchFamily="34" charset="0"/>
                <a:ea typeface="ＭＳ Ｐゴシック" charset="0"/>
                <a:cs typeface="ＭＳ Ｐゴシック" charset="0"/>
              </a:rPr>
              <a:t>ndash</a:t>
            </a:r>
            <a:r>
              <a:rPr lang="en-US" sz="1400" dirty="0" smtClean="0">
                <a:solidFill>
                  <a:schemeClr val="tx1"/>
                </a:solidFill>
                <a:latin typeface="Calibri" panose="020F0502020204030204" pitchFamily="34" charset="0"/>
                <a:ea typeface="ＭＳ Ｐゴシック" charset="0"/>
                <a:cs typeface="ＭＳ Ｐゴシック" charset="0"/>
              </a:rPr>
              <a:t>;) etc.</a:t>
            </a:r>
          </a:p>
          <a:p>
            <a:pPr>
              <a:defRPr/>
            </a:pPr>
            <a:r>
              <a:rPr lang="en-US" sz="1400" dirty="0" smtClean="0">
                <a:solidFill>
                  <a:schemeClr val="tx1"/>
                </a:solidFill>
                <a:latin typeface="Calibri" panose="020F0502020204030204" pitchFamily="34" charset="0"/>
                <a:ea typeface="ＭＳ Ｐゴシック" charset="0"/>
                <a:cs typeface="ＭＳ Ｐゴシック" charset="0"/>
              </a:rPr>
              <a:t>To color the text always use hash code format e.g. color:#ff0000; don’t use </a:t>
            </a:r>
            <a:r>
              <a:rPr lang="en-US" sz="1400" dirty="0" err="1" smtClean="0">
                <a:solidFill>
                  <a:schemeClr val="tx1"/>
                </a:solidFill>
                <a:latin typeface="Calibri" panose="020F0502020204030204" pitchFamily="34" charset="0"/>
                <a:ea typeface="ＭＳ Ｐゴシック" charset="0"/>
                <a:cs typeface="ＭＳ Ｐゴシック" charset="0"/>
              </a:rPr>
              <a:t>rgb</a:t>
            </a:r>
            <a:r>
              <a:rPr lang="en-US" sz="1400" dirty="0" smtClean="0">
                <a:solidFill>
                  <a:schemeClr val="tx1"/>
                </a:solidFill>
                <a:latin typeface="Calibri" panose="020F0502020204030204" pitchFamily="34" charset="0"/>
                <a:ea typeface="ＭＳ Ｐゴシック" charset="0"/>
                <a:cs typeface="ＭＳ Ｐゴシック" charset="0"/>
              </a:rPr>
              <a:t> format, rediff.com is not supporting that format.</a:t>
            </a:r>
          </a:p>
          <a:p>
            <a:pPr>
              <a:defRPr/>
            </a:pPr>
            <a:r>
              <a:rPr lang="en-US" sz="1400" dirty="0" smtClean="0">
                <a:solidFill>
                  <a:schemeClr val="tx1"/>
                </a:solidFill>
                <a:latin typeface="Calibri" panose="020F0502020204030204" pitchFamily="34" charset="0"/>
                <a:ea typeface="ＭＳ Ｐゴシック" charset="0"/>
                <a:cs typeface="ＭＳ Ｐゴシック" charset="0"/>
              </a:rPr>
              <a:t>Avoid using &lt;</a:t>
            </a:r>
            <a:r>
              <a:rPr lang="en-US" sz="1400" dirty="0" err="1" smtClean="0">
                <a:solidFill>
                  <a:schemeClr val="tx1"/>
                </a:solidFill>
                <a:latin typeface="Calibri" panose="020F0502020204030204" pitchFamily="34" charset="0"/>
                <a:ea typeface="ＭＳ Ｐゴシック" charset="0"/>
                <a:cs typeface="ＭＳ Ｐゴシック" charset="0"/>
              </a:rPr>
              <a:t>br</a:t>
            </a:r>
            <a:r>
              <a:rPr lang="en-US" sz="1400" dirty="0" smtClean="0">
                <a:solidFill>
                  <a:schemeClr val="tx1"/>
                </a:solidFill>
                <a:latin typeface="Calibri" panose="020F0502020204030204" pitchFamily="34" charset="0"/>
                <a:ea typeface="ＭＳ Ｐゴシック" charset="0"/>
                <a:cs typeface="ＭＳ Ｐゴシック" charset="0"/>
              </a:rPr>
              <a:t> /&gt; tag to maintain the spacing.</a:t>
            </a:r>
          </a:p>
          <a:p>
            <a:pPr>
              <a:defRPr/>
            </a:pPr>
            <a:r>
              <a:rPr lang="en-US" sz="1400" dirty="0" smtClean="0">
                <a:solidFill>
                  <a:schemeClr val="tx1"/>
                </a:solidFill>
                <a:latin typeface="Calibri" panose="020F0502020204030204" pitchFamily="34" charset="0"/>
                <a:ea typeface="ＭＳ Ｐゴシック" charset="0"/>
                <a:cs typeface="ＭＳ Ｐゴシック" charset="0"/>
              </a:rPr>
              <a:t>Always make a text </a:t>
            </a:r>
            <a:r>
              <a:rPr lang="en-US" sz="1400" dirty="0" err="1" smtClean="0">
                <a:solidFill>
                  <a:schemeClr val="tx1"/>
                </a:solidFill>
                <a:latin typeface="Calibri" panose="020F0502020204030204" pitchFamily="34" charset="0"/>
                <a:ea typeface="ＭＳ Ｐゴシック" charset="0"/>
                <a:cs typeface="ＭＳ Ｐゴシック" charset="0"/>
              </a:rPr>
              <a:t>emailer</a:t>
            </a:r>
            <a:r>
              <a:rPr lang="en-US" sz="1400" dirty="0" smtClean="0">
                <a:solidFill>
                  <a:schemeClr val="tx1"/>
                </a:solidFill>
                <a:latin typeface="Calibri" panose="020F0502020204030204" pitchFamily="34" charset="0"/>
                <a:ea typeface="ＭＳ Ｐゴシック" charset="0"/>
                <a:cs typeface="ＭＳ Ｐゴシック" charset="0"/>
              </a:rPr>
              <a:t> (.txt) with every HTML </a:t>
            </a:r>
            <a:r>
              <a:rPr lang="en-US" sz="1400" dirty="0" err="1" smtClean="0">
                <a:solidFill>
                  <a:schemeClr val="tx1"/>
                </a:solidFill>
                <a:latin typeface="Calibri" panose="020F0502020204030204" pitchFamily="34" charset="0"/>
                <a:ea typeface="ＭＳ Ｐゴシック" charset="0"/>
                <a:cs typeface="ＭＳ Ｐゴシック" charset="0"/>
              </a:rPr>
              <a:t>emailer</a:t>
            </a:r>
            <a:r>
              <a:rPr lang="en-US" sz="1400" dirty="0" smtClean="0">
                <a:solidFill>
                  <a:schemeClr val="tx1"/>
                </a:solidFill>
                <a:latin typeface="Calibri" panose="020F0502020204030204" pitchFamily="34" charset="0"/>
                <a:ea typeface="ＭＳ Ｐゴシック" charset="0"/>
                <a:cs typeface="ＭＳ Ｐゴシック" charset="0"/>
              </a:rPr>
              <a:t>. It is mandatory for sky responsive email.</a:t>
            </a:r>
          </a:p>
          <a:p>
            <a:pPr>
              <a:defRPr/>
            </a:pPr>
            <a:r>
              <a:rPr lang="en-US" sz="1400" dirty="0" smtClean="0">
                <a:solidFill>
                  <a:schemeClr val="tx1"/>
                </a:solidFill>
                <a:latin typeface="Calibri" panose="020F0502020204030204" pitchFamily="34" charset="0"/>
                <a:ea typeface="ＭＳ Ｐゴシック" charset="0"/>
                <a:cs typeface="ＭＳ Ｐゴシック" charset="0"/>
              </a:rPr>
              <a:t>Always fill  </a:t>
            </a:r>
            <a:r>
              <a:rPr lang="en-US" sz="1400" dirty="0">
                <a:solidFill>
                  <a:schemeClr val="tx1"/>
                </a:solidFill>
                <a:latin typeface="Calibri" panose="020F0502020204030204" pitchFamily="34" charset="0"/>
                <a:ea typeface="ＭＳ Ｐゴシック" charset="0"/>
                <a:cs typeface="ＭＳ Ｐゴシック" charset="0"/>
              </a:rPr>
              <a:t>Responsive Email Checklist</a:t>
            </a:r>
          </a:p>
          <a:p>
            <a:pPr>
              <a:defRPr/>
            </a:pPr>
            <a:r>
              <a:rPr lang="en-US" sz="1400" dirty="0" smtClean="0">
                <a:solidFill>
                  <a:schemeClr val="tx1"/>
                </a:solidFill>
                <a:latin typeface="Calibri" panose="020F0502020204030204" pitchFamily="34" charset="0"/>
                <a:ea typeface="ＭＳ Ｐゴシック" charset="0"/>
                <a:cs typeface="ＭＳ Ｐゴシック" charset="0"/>
              </a:rPr>
              <a:t>Always write </a:t>
            </a:r>
            <a:r>
              <a:rPr lang="en-US" sz="1400" dirty="0">
                <a:solidFill>
                  <a:schemeClr val="tx1"/>
                </a:solidFill>
                <a:latin typeface="Calibri" panose="020F0502020204030204" pitchFamily="34" charset="0"/>
                <a:ea typeface="ＭＳ Ｐゴシック" charset="0"/>
                <a:cs typeface="ＭＳ Ｐゴシック" charset="0"/>
              </a:rPr>
              <a:t>assumptions (if any) in a doc. File</a:t>
            </a:r>
          </a:p>
          <a:p>
            <a:pPr>
              <a:defRPr/>
            </a:pPr>
            <a:r>
              <a:rPr lang="en-US" sz="1400" dirty="0" smtClean="0">
                <a:solidFill>
                  <a:schemeClr val="tx1"/>
                </a:solidFill>
                <a:latin typeface="Calibri" panose="020F0502020204030204" pitchFamily="34" charset="0"/>
                <a:ea typeface="ＭＳ Ｐゴシック" charset="0"/>
                <a:cs typeface="ＭＳ Ｐゴシック" charset="0"/>
              </a:rPr>
              <a:t>Responsiveness will work only for configured apps, if you open responsive </a:t>
            </a:r>
            <a:r>
              <a:rPr lang="en-US" sz="1400" dirty="0" err="1" smtClean="0">
                <a:solidFill>
                  <a:schemeClr val="tx1"/>
                </a:solidFill>
                <a:latin typeface="Calibri" panose="020F0502020204030204" pitchFamily="34" charset="0"/>
                <a:ea typeface="ＭＳ Ｐゴシック" charset="0"/>
                <a:cs typeface="ＭＳ Ｐゴシック" charset="0"/>
              </a:rPr>
              <a:t>emailer</a:t>
            </a:r>
            <a:r>
              <a:rPr lang="en-US" sz="1400" dirty="0" smtClean="0">
                <a:solidFill>
                  <a:schemeClr val="tx1"/>
                </a:solidFill>
                <a:latin typeface="Calibri" panose="020F0502020204030204" pitchFamily="34" charset="0"/>
                <a:ea typeface="ＭＳ Ｐゴシック" charset="0"/>
                <a:cs typeface="ＭＳ Ｐゴシック" charset="0"/>
              </a:rPr>
              <a:t> in mobile browser, it will render desktop version.</a:t>
            </a:r>
          </a:p>
          <a:p>
            <a:pPr>
              <a:defRPr/>
            </a:pPr>
            <a:r>
              <a:rPr lang="en-US" sz="1400" dirty="0" smtClean="0">
                <a:solidFill>
                  <a:schemeClr val="tx1"/>
                </a:solidFill>
                <a:latin typeface="Calibri" panose="020F0502020204030204" pitchFamily="34" charset="0"/>
                <a:ea typeface="ＭＳ Ｐゴシック" charset="0"/>
                <a:cs typeface="ＭＳ Ｐゴシック" charset="0"/>
              </a:rPr>
              <a:t>To fix underline issue in </a:t>
            </a:r>
            <a:r>
              <a:rPr lang="en-US" sz="1400" dirty="0" err="1" smtClean="0">
                <a:solidFill>
                  <a:schemeClr val="tx1"/>
                </a:solidFill>
                <a:latin typeface="Calibri" panose="020F0502020204030204" pitchFamily="34" charset="0"/>
                <a:ea typeface="ＭＳ Ｐゴシック" charset="0"/>
                <a:cs typeface="ＭＳ Ｐゴシック" charset="0"/>
              </a:rPr>
              <a:t>iphone</a:t>
            </a:r>
            <a:r>
              <a:rPr lang="en-US" sz="1400" dirty="0" smtClean="0">
                <a:solidFill>
                  <a:schemeClr val="tx1"/>
                </a:solidFill>
                <a:latin typeface="Calibri" panose="020F0502020204030204" pitchFamily="34" charset="0"/>
                <a:ea typeface="ＭＳ Ｐゴシック" charset="0"/>
                <a:cs typeface="ＭＳ Ｐゴシック" charset="0"/>
              </a:rPr>
              <a:t>, use below given solution:</a:t>
            </a:r>
          </a:p>
          <a:p>
            <a:pPr marL="0" indent="0">
              <a:buNone/>
              <a:defRPr/>
            </a:pPr>
            <a:r>
              <a:rPr lang="en-US" sz="1400" dirty="0" smtClean="0">
                <a:solidFill>
                  <a:schemeClr val="tx1"/>
                </a:solidFill>
                <a:latin typeface="Calibri" panose="020F0502020204030204" pitchFamily="34" charset="0"/>
                <a:ea typeface="ＭＳ Ｐゴシック" charset="0"/>
                <a:cs typeface="ＭＳ Ｐゴシック" charset="0"/>
              </a:rPr>
              <a:t>	</a:t>
            </a:r>
            <a:r>
              <a:rPr lang="en-US" sz="1400" dirty="0" smtClean="0">
                <a:solidFill>
                  <a:srgbClr val="FF0000"/>
                </a:solidFill>
                <a:latin typeface="Calibri" panose="020F0502020204030204" pitchFamily="34" charset="0"/>
                <a:ea typeface="ＭＳ Ｐゴシック" charset="0"/>
                <a:cs typeface="ＭＳ Ｐゴシック" charset="0"/>
              </a:rPr>
              <a:t>.</a:t>
            </a:r>
            <a:r>
              <a:rPr lang="en-US" sz="1400" dirty="0" err="1" smtClean="0">
                <a:solidFill>
                  <a:srgbClr val="FF0000"/>
                </a:solidFill>
                <a:latin typeface="Calibri" panose="020F0502020204030204" pitchFamily="34" charset="0"/>
                <a:ea typeface="ＭＳ Ｐゴシック" charset="0"/>
                <a:cs typeface="ＭＳ Ｐゴシック" charset="0"/>
              </a:rPr>
              <a:t>appleLinks</a:t>
            </a:r>
            <a:r>
              <a:rPr lang="en-US" sz="1400" dirty="0" smtClean="0">
                <a:solidFill>
                  <a:srgbClr val="FF0000"/>
                </a:solidFill>
                <a:latin typeface="Calibri" panose="020F0502020204030204" pitchFamily="34" charset="0"/>
                <a:ea typeface="ＭＳ Ｐゴシック" charset="0"/>
                <a:cs typeface="ＭＳ Ｐゴシック" charset="0"/>
              </a:rPr>
              <a:t> a {color:#FFFFFF !important; text-decoration: none;}</a:t>
            </a:r>
          </a:p>
          <a:p>
            <a:pPr marL="0" indent="0">
              <a:buNone/>
              <a:defRPr/>
            </a:pPr>
            <a:r>
              <a:rPr lang="en-US" sz="1400" dirty="0" smtClean="0">
                <a:solidFill>
                  <a:srgbClr val="FF0000"/>
                </a:solidFill>
                <a:latin typeface="Calibri" panose="020F0502020204030204" pitchFamily="34" charset="0"/>
                <a:ea typeface="ＭＳ Ｐゴシック" charset="0"/>
                <a:cs typeface="ＭＳ Ｐゴシック" charset="0"/>
              </a:rPr>
              <a:t>	.</a:t>
            </a:r>
            <a:r>
              <a:rPr lang="en-US" sz="1400" dirty="0" err="1" smtClean="0">
                <a:solidFill>
                  <a:srgbClr val="FF0000"/>
                </a:solidFill>
                <a:latin typeface="Calibri" panose="020F0502020204030204" pitchFamily="34" charset="0"/>
                <a:ea typeface="ＭＳ Ｐゴシック" charset="0"/>
                <a:cs typeface="ＭＳ Ｐゴシック" charset="0"/>
              </a:rPr>
              <a:t>appleLinksWhite</a:t>
            </a:r>
            <a:r>
              <a:rPr lang="en-US" sz="1400" dirty="0" smtClean="0">
                <a:solidFill>
                  <a:srgbClr val="FF0000"/>
                </a:solidFill>
                <a:latin typeface="Calibri" panose="020F0502020204030204" pitchFamily="34" charset="0"/>
                <a:ea typeface="ＭＳ Ｐゴシック" charset="0"/>
                <a:cs typeface="ＭＳ Ｐゴシック" charset="0"/>
              </a:rPr>
              <a:t> a {color:#</a:t>
            </a:r>
            <a:r>
              <a:rPr lang="en-US" sz="1400" dirty="0" err="1" smtClean="0">
                <a:solidFill>
                  <a:srgbClr val="FF0000"/>
                </a:solidFill>
                <a:latin typeface="Calibri" panose="020F0502020204030204" pitchFamily="34" charset="0"/>
                <a:ea typeface="ＭＳ Ｐゴシック" charset="0"/>
                <a:cs typeface="ＭＳ Ｐゴシック" charset="0"/>
              </a:rPr>
              <a:t>ffffff</a:t>
            </a:r>
            <a:r>
              <a:rPr lang="en-US" sz="1400" dirty="0" smtClean="0">
                <a:solidFill>
                  <a:srgbClr val="FF0000"/>
                </a:solidFill>
                <a:latin typeface="Calibri" panose="020F0502020204030204" pitchFamily="34" charset="0"/>
                <a:ea typeface="ＭＳ Ｐゴシック" charset="0"/>
                <a:cs typeface="ＭＳ Ｐゴシック" charset="0"/>
              </a:rPr>
              <a:t> !important; text-decoration: none;}</a:t>
            </a:r>
          </a:p>
          <a:p>
            <a:pPr marL="0" indent="0">
              <a:buNone/>
              <a:defRPr/>
            </a:pPr>
            <a:r>
              <a:rPr lang="en-US" sz="1400" dirty="0" smtClean="0">
                <a:solidFill>
                  <a:srgbClr val="FF0000"/>
                </a:solidFill>
                <a:latin typeface="Calibri" panose="020F0502020204030204" pitchFamily="34" charset="0"/>
                <a:ea typeface="ＭＳ Ｐゴシック" charset="0"/>
                <a:cs typeface="ＭＳ Ｐゴシック" charset="0"/>
              </a:rPr>
              <a:t>	</a:t>
            </a:r>
            <a:endParaRPr lang="en-US" sz="1400" dirty="0" smtClean="0">
              <a:solidFill>
                <a:schemeClr val="tx1"/>
              </a:solidFill>
              <a:latin typeface="Calibri" panose="020F0502020204030204" pitchFamily="34" charset="0"/>
              <a:ea typeface="ＭＳ Ｐゴシック" charset="0"/>
              <a:cs typeface="ＭＳ Ｐゴシック" charset="0"/>
            </a:endParaRPr>
          </a:p>
          <a:p>
            <a:pPr marL="0" indent="0">
              <a:buNone/>
              <a:defRPr/>
            </a:pPr>
            <a:endParaRPr lang="en-GB" sz="1400" dirty="0">
              <a:solidFill>
                <a:schemeClr val="tx1"/>
              </a:solidFill>
              <a:latin typeface="Calibri" panose="020F0502020204030204" pitchFamily="34" charset="0"/>
              <a:ea typeface="ＭＳ Ｐゴシック" charset="0"/>
              <a:cs typeface="ＭＳ Ｐゴシック" charset="0"/>
            </a:endParaRPr>
          </a:p>
          <a:p>
            <a:pPr>
              <a:defRPr/>
            </a:pPr>
            <a:endParaRPr lang="en-GB" sz="1400" dirty="0">
              <a:latin typeface="Calibri" panose="020F0502020204030204" pitchFamily="34" charset="0"/>
              <a:ea typeface="ＭＳ Ｐゴシック" charset="0"/>
              <a:cs typeface="ＭＳ Ｐゴシック" charset="0"/>
            </a:endParaRPr>
          </a:p>
          <a:p>
            <a:pPr marL="0" indent="0">
              <a:buFont typeface="Wingdings" pitchFamily="2" charset="2"/>
              <a:buNone/>
            </a:pPr>
            <a:endParaRPr lang="en-US" sz="1100" dirty="0" smtClean="0">
              <a:latin typeface="Calibri" panose="020F0502020204030204" pitchFamily="34" charset="0"/>
              <a:ea typeface="ＭＳ Ｐゴシック" pitchFamily="34" charset="-128"/>
            </a:endParaRP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2522046569"/>
      </p:ext>
    </p:extLst>
  </p:cSld>
  <p:clrMapOvr>
    <a:masterClrMapping/>
  </p:clrMapOvr>
  <p:transition spd="med">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Things to Remember…</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5450243"/>
          </a:xfrm>
        </p:spPr>
        <p:txBody>
          <a:bodyPr/>
          <a:lstStyle/>
          <a:p>
            <a:pPr marL="0" indent="0">
              <a:buNone/>
              <a:defRPr/>
            </a:pPr>
            <a:r>
              <a:rPr lang="en-US" sz="1400" dirty="0" smtClean="0">
                <a:solidFill>
                  <a:srgbClr val="FF0000"/>
                </a:solidFill>
                <a:latin typeface="Calibri" panose="020F0502020204030204" pitchFamily="34" charset="0"/>
                <a:ea typeface="ＭＳ Ｐゴシック" charset="0"/>
                <a:cs typeface="ＭＳ Ｐゴシック" charset="0"/>
              </a:rPr>
              <a:t>	span[class</a:t>
            </a:r>
            <a:r>
              <a:rPr lang="en-US" sz="1400" dirty="0">
                <a:solidFill>
                  <a:srgbClr val="FF0000"/>
                </a:solidFill>
                <a:latin typeface="Calibri" panose="020F0502020204030204" pitchFamily="34" charset="0"/>
                <a:ea typeface="ＭＳ Ｐゴシック" charset="0"/>
                <a:cs typeface="ＭＳ Ｐゴシック" charset="0"/>
              </a:rPr>
              <a:t>="</a:t>
            </a:r>
            <a:r>
              <a:rPr lang="en-US" sz="1400" dirty="0" err="1">
                <a:solidFill>
                  <a:srgbClr val="FF0000"/>
                </a:solidFill>
                <a:latin typeface="Calibri" panose="020F0502020204030204" pitchFamily="34" charset="0"/>
                <a:ea typeface="ＭＳ Ｐゴシック" charset="0"/>
                <a:cs typeface="ＭＳ Ｐゴシック" charset="0"/>
              </a:rPr>
              <a:t>applelinks</a:t>
            </a:r>
            <a:r>
              <a:rPr lang="en-US" sz="1400" dirty="0">
                <a:solidFill>
                  <a:srgbClr val="FF0000"/>
                </a:solidFill>
                <a:latin typeface="Calibri" panose="020F0502020204030204" pitchFamily="34" charset="0"/>
                <a:ea typeface="ＭＳ Ｐゴシック" charset="0"/>
                <a:cs typeface="ＭＳ Ｐゴシック" charset="0"/>
              </a:rPr>
              <a:t>"] {font-size:12px !</a:t>
            </a:r>
            <a:r>
              <a:rPr lang="en-US" sz="1400" dirty="0" err="1">
                <a:solidFill>
                  <a:srgbClr val="FF0000"/>
                </a:solidFill>
                <a:latin typeface="Calibri" panose="020F0502020204030204" pitchFamily="34" charset="0"/>
                <a:ea typeface="ＭＳ Ｐゴシック" charset="0"/>
                <a:cs typeface="ＭＳ Ｐゴシック" charset="0"/>
              </a:rPr>
              <a:t>important;text-transform:uppercase</a:t>
            </a:r>
            <a:r>
              <a:rPr lang="en-US" sz="1400" dirty="0">
                <a:solidFill>
                  <a:srgbClr val="FF0000"/>
                </a:solidFill>
                <a:latin typeface="Calibri" panose="020F0502020204030204" pitchFamily="34" charset="0"/>
                <a:ea typeface="ＭＳ Ｐゴシック" charset="0"/>
                <a:cs typeface="ＭＳ Ｐゴシック" charset="0"/>
              </a:rPr>
              <a:t>;}</a:t>
            </a:r>
          </a:p>
          <a:p>
            <a:pPr marL="0" indent="0">
              <a:buNone/>
              <a:defRPr/>
            </a:pPr>
            <a:r>
              <a:rPr lang="en-US" sz="1400" dirty="0">
                <a:solidFill>
                  <a:srgbClr val="FF0000"/>
                </a:solidFill>
                <a:latin typeface="Calibri" panose="020F0502020204030204" pitchFamily="34" charset="0"/>
                <a:ea typeface="ＭＳ Ｐゴシック" charset="0"/>
                <a:cs typeface="ＭＳ Ｐゴシック" charset="0"/>
              </a:rPr>
              <a:t>	&lt;span class="</a:t>
            </a:r>
            <a:r>
              <a:rPr lang="en-US" sz="1400" dirty="0" err="1">
                <a:solidFill>
                  <a:srgbClr val="FF0000"/>
                </a:solidFill>
                <a:latin typeface="Calibri" panose="020F0502020204030204" pitchFamily="34" charset="0"/>
                <a:ea typeface="ＭＳ Ｐゴシック" charset="0"/>
                <a:cs typeface="ＭＳ Ｐゴシック" charset="0"/>
              </a:rPr>
              <a:t>appleLinks</a:t>
            </a:r>
            <a:r>
              <a:rPr lang="en-US" sz="1400" dirty="0">
                <a:solidFill>
                  <a:srgbClr val="FF0000"/>
                </a:solidFill>
                <a:latin typeface="Calibri" panose="020F0502020204030204" pitchFamily="34" charset="0"/>
                <a:ea typeface="ＭＳ Ｐゴシック" charset="0"/>
                <a:cs typeface="ＭＳ Ｐゴシック" charset="0"/>
              </a:rPr>
              <a:t>"&gt;Call 08442 411 362&lt;/</a:t>
            </a:r>
            <a:r>
              <a:rPr lang="en-US" sz="1400">
                <a:solidFill>
                  <a:srgbClr val="FF0000"/>
                </a:solidFill>
                <a:latin typeface="Calibri" panose="020F0502020204030204" pitchFamily="34" charset="0"/>
                <a:ea typeface="ＭＳ Ｐゴシック" charset="0"/>
                <a:cs typeface="ＭＳ Ｐゴシック" charset="0"/>
              </a:rPr>
              <a:t>span</a:t>
            </a:r>
            <a:r>
              <a:rPr lang="en-US" sz="1400" smtClean="0">
                <a:solidFill>
                  <a:srgbClr val="FF0000"/>
                </a:solidFill>
                <a:latin typeface="Calibri" panose="020F0502020204030204" pitchFamily="34" charset="0"/>
                <a:ea typeface="ＭＳ Ｐゴシック" charset="0"/>
                <a:cs typeface="ＭＳ Ｐゴシック" charset="0"/>
              </a:rPr>
              <a:t>&gt;</a:t>
            </a:r>
            <a:endParaRPr lang="en-GB" sz="1400" dirty="0" smtClean="0">
              <a:solidFill>
                <a:schemeClr val="tx1"/>
              </a:solidFill>
              <a:latin typeface="Calibri" panose="020F0502020204030204" pitchFamily="34" charset="0"/>
              <a:ea typeface="ＭＳ Ｐゴシック" charset="0"/>
              <a:cs typeface="ＭＳ Ｐゴシック" charset="0"/>
            </a:endParaRPr>
          </a:p>
          <a:p>
            <a:pPr>
              <a:defRPr/>
            </a:pPr>
            <a:r>
              <a:rPr lang="en-GB" sz="1400" dirty="0" smtClean="0">
                <a:solidFill>
                  <a:schemeClr val="tx1"/>
                </a:solidFill>
                <a:latin typeface="Calibri" panose="020F0502020204030204" pitchFamily="34" charset="0"/>
                <a:ea typeface="ＭＳ Ｐゴシック" charset="0"/>
                <a:cs typeface="ＭＳ Ｐゴシック" charset="0"/>
              </a:rPr>
              <a:t>The CTA switch solution between desktop and mobile version given below:</a:t>
            </a:r>
          </a:p>
          <a:p>
            <a:pPr marL="0" indent="0">
              <a:buNone/>
              <a:defRPr/>
            </a:pPr>
            <a:r>
              <a:rPr lang="en-US" sz="1400" dirty="0">
                <a:solidFill>
                  <a:schemeClr val="bg2"/>
                </a:solidFill>
                <a:latin typeface="Calibri" panose="020F0502020204030204" pitchFamily="34" charset="0"/>
                <a:ea typeface="ＭＳ Ｐゴシック" charset="0"/>
                <a:cs typeface="ＭＳ Ｐゴシック" charset="0"/>
              </a:rPr>
              <a:t>This will hide the </a:t>
            </a:r>
            <a:r>
              <a:rPr lang="en-US" sz="1400" dirty="0" smtClean="0">
                <a:solidFill>
                  <a:schemeClr val="bg2"/>
                </a:solidFill>
                <a:latin typeface="Calibri" panose="020F0502020204030204" pitchFamily="34" charset="0"/>
                <a:ea typeface="ＭＳ Ｐゴシック" charset="0"/>
                <a:cs typeface="ＭＳ Ｐゴシック" charset="0"/>
              </a:rPr>
              <a:t>text (</a:t>
            </a:r>
            <a:r>
              <a:rPr lang="en-US" sz="1400" dirty="0">
                <a:solidFill>
                  <a:srgbClr val="FF0000"/>
                </a:solidFill>
                <a:latin typeface="Calibri" panose="020F0502020204030204" pitchFamily="34" charset="0"/>
                <a:ea typeface="ＭＳ Ｐゴシック" charset="0"/>
                <a:cs typeface="ＭＳ Ｐゴシック" charset="0"/>
              </a:rPr>
              <a:t>Call 08442 411 </a:t>
            </a:r>
            <a:r>
              <a:rPr lang="en-US" sz="1400" dirty="0" smtClean="0">
                <a:solidFill>
                  <a:srgbClr val="FF0000"/>
                </a:solidFill>
                <a:latin typeface="Calibri" panose="020F0502020204030204" pitchFamily="34" charset="0"/>
                <a:ea typeface="ＭＳ Ｐゴシック" charset="0"/>
                <a:cs typeface="ＭＳ Ｐゴシック" charset="0"/>
              </a:rPr>
              <a:t>362)</a:t>
            </a:r>
            <a:r>
              <a:rPr lang="en-US" sz="1400" dirty="0" smtClean="0">
                <a:solidFill>
                  <a:schemeClr val="bg2"/>
                </a:solidFill>
                <a:latin typeface="Calibri" panose="020F0502020204030204" pitchFamily="34" charset="0"/>
                <a:ea typeface="ＭＳ Ｐゴシック" charset="0"/>
                <a:cs typeface="ＭＳ Ｐゴシック" charset="0"/>
              </a:rPr>
              <a:t> </a:t>
            </a:r>
            <a:r>
              <a:rPr lang="en-US" sz="1400" dirty="0">
                <a:solidFill>
                  <a:schemeClr val="bg2"/>
                </a:solidFill>
                <a:latin typeface="Calibri" panose="020F0502020204030204" pitchFamily="34" charset="0"/>
                <a:ea typeface="ＭＳ Ｐゴシック" charset="0"/>
                <a:cs typeface="ＭＳ Ｐゴシック" charset="0"/>
              </a:rPr>
              <a:t>in desktop </a:t>
            </a:r>
            <a:r>
              <a:rPr lang="en-US" sz="1400" dirty="0" smtClean="0">
                <a:solidFill>
                  <a:schemeClr val="bg2"/>
                </a:solidFill>
                <a:latin typeface="Calibri" panose="020F0502020204030204" pitchFamily="34" charset="0"/>
                <a:ea typeface="ＭＳ Ｐゴシック" charset="0"/>
                <a:cs typeface="ＭＳ Ｐゴシック" charset="0"/>
              </a:rPr>
              <a:t>version and show the text(</a:t>
            </a:r>
            <a:r>
              <a:rPr lang="en-US" sz="1400" dirty="0">
                <a:solidFill>
                  <a:srgbClr val="FF0000"/>
                </a:solidFill>
                <a:latin typeface="Calibri" panose="020F0502020204030204" pitchFamily="34" charset="0"/>
                <a:ea typeface="ＭＳ Ｐゴシック" charset="0"/>
                <a:cs typeface="ＭＳ Ｐゴシック" charset="0"/>
              </a:rPr>
              <a:t>Live Chat </a:t>
            </a:r>
            <a:r>
              <a:rPr lang="en-US" sz="1400" dirty="0" smtClean="0">
                <a:solidFill>
                  <a:srgbClr val="FF0000"/>
                </a:solidFill>
                <a:latin typeface="Calibri" panose="020F0502020204030204" pitchFamily="34" charset="0"/>
                <a:ea typeface="ＭＳ Ｐゴシック" charset="0"/>
                <a:cs typeface="ＭＳ Ｐゴシック" charset="0"/>
              </a:rPr>
              <a:t>) in desktop version</a:t>
            </a:r>
            <a:r>
              <a:rPr lang="en-US" sz="1400" dirty="0" smtClean="0">
                <a:solidFill>
                  <a:schemeClr val="bg2"/>
                </a:solidFill>
                <a:latin typeface="Calibri" panose="020F0502020204030204" pitchFamily="34" charset="0"/>
                <a:ea typeface="ＭＳ Ｐゴシック" charset="0"/>
                <a:cs typeface="ＭＳ Ｐゴシック" charset="0"/>
              </a:rPr>
              <a:t>:</a:t>
            </a:r>
          </a:p>
          <a:p>
            <a:pPr marL="0" indent="0">
              <a:buNone/>
              <a:defRPr/>
            </a:pPr>
            <a:r>
              <a:rPr lang="en-US" sz="1400" dirty="0">
                <a:solidFill>
                  <a:srgbClr val="FF0000"/>
                </a:solidFill>
                <a:latin typeface="Calibri" panose="020F0502020204030204" pitchFamily="34" charset="0"/>
                <a:ea typeface="ＭＳ Ｐゴシック" charset="0"/>
                <a:cs typeface="ＭＳ Ｐゴシック" charset="0"/>
              </a:rPr>
              <a:t>	&lt;span class="</a:t>
            </a:r>
            <a:r>
              <a:rPr lang="en-US" sz="1400" dirty="0" err="1">
                <a:solidFill>
                  <a:srgbClr val="FF0000"/>
                </a:solidFill>
                <a:latin typeface="Calibri" panose="020F0502020204030204" pitchFamily="34" charset="0"/>
                <a:ea typeface="ＭＳ Ｐゴシック" charset="0"/>
                <a:cs typeface="ＭＳ Ｐゴシック" charset="0"/>
              </a:rPr>
              <a:t>emailnomob</a:t>
            </a:r>
            <a:r>
              <a:rPr lang="en-US" sz="1400" dirty="0">
                <a:solidFill>
                  <a:srgbClr val="FF0000"/>
                </a:solidFill>
                <a:latin typeface="Calibri" panose="020F0502020204030204" pitchFamily="34" charset="0"/>
                <a:ea typeface="ＭＳ Ｐゴシック" charset="0"/>
                <a:cs typeface="ＭＳ Ｐゴシック" charset="0"/>
              </a:rPr>
              <a:t>" style="</a:t>
            </a:r>
            <a:r>
              <a:rPr lang="en-US" sz="1400" dirty="0" err="1">
                <a:solidFill>
                  <a:srgbClr val="FF0000"/>
                </a:solidFill>
                <a:latin typeface="Calibri" panose="020F0502020204030204" pitchFamily="34" charset="0"/>
                <a:ea typeface="ＭＳ Ｐゴシック" charset="0"/>
                <a:cs typeface="ＭＳ Ｐゴシック" charset="0"/>
              </a:rPr>
              <a:t>font-weight:bold;font-family:Arial</a:t>
            </a:r>
            <a:r>
              <a:rPr lang="en-US" sz="1400" dirty="0">
                <a:solidFill>
                  <a:srgbClr val="FF0000"/>
                </a:solidFill>
                <a:latin typeface="Calibri" panose="020F0502020204030204" pitchFamily="34" charset="0"/>
                <a:ea typeface="ＭＳ Ｐゴシック" charset="0"/>
                <a:cs typeface="ＭＳ Ｐゴシック" charset="0"/>
              </a:rPr>
              <a:t>, Helvetica, sans-serif; </a:t>
            </a:r>
            <a:r>
              <a:rPr lang="en-US" sz="1400" dirty="0" smtClean="0">
                <a:solidFill>
                  <a:srgbClr val="FF0000"/>
                </a:solidFill>
                <a:latin typeface="Calibri" panose="020F0502020204030204" pitchFamily="34" charset="0"/>
                <a:ea typeface="ＭＳ Ｐゴシック" charset="0"/>
                <a:cs typeface="ＭＳ Ｐゴシック" charset="0"/>
              </a:rPr>
              <a:t>font-	size:11px; line-height:12px; color:#</a:t>
            </a:r>
            <a:r>
              <a:rPr lang="en-US" sz="1400" dirty="0" err="1" smtClean="0">
                <a:solidFill>
                  <a:srgbClr val="FF0000"/>
                </a:solidFill>
                <a:latin typeface="Calibri" panose="020F0502020204030204" pitchFamily="34" charset="0"/>
                <a:ea typeface="ＭＳ Ｐゴシック" charset="0"/>
                <a:cs typeface="ＭＳ Ｐゴシック" charset="0"/>
              </a:rPr>
              <a:t>ffffff</a:t>
            </a:r>
            <a:r>
              <a:rPr lang="en-US" sz="1400" dirty="0" smtClean="0">
                <a:solidFill>
                  <a:srgbClr val="FF0000"/>
                </a:solidFill>
                <a:latin typeface="Calibri" panose="020F0502020204030204" pitchFamily="34" charset="0"/>
                <a:ea typeface="ＭＳ Ｐゴシック" charset="0"/>
                <a:cs typeface="ＭＳ Ｐゴシック" charset="0"/>
              </a:rPr>
              <a:t>; </a:t>
            </a:r>
            <a:r>
              <a:rPr lang="en-US" sz="1400" dirty="0" err="1" smtClean="0">
                <a:solidFill>
                  <a:srgbClr val="FF0000"/>
                </a:solidFill>
                <a:latin typeface="Calibri" panose="020F0502020204030204" pitchFamily="34" charset="0"/>
                <a:ea typeface="ＭＳ Ｐゴシック" charset="0"/>
                <a:cs typeface="ＭＳ Ｐゴシック" charset="0"/>
              </a:rPr>
              <a:t>text-decoration:none</a:t>
            </a:r>
            <a:r>
              <a:rPr lang="en-US" sz="1400" dirty="0" smtClean="0">
                <a:solidFill>
                  <a:srgbClr val="FF0000"/>
                </a:solidFill>
                <a:latin typeface="Calibri" panose="020F0502020204030204" pitchFamily="34" charset="0"/>
                <a:ea typeface="ＭＳ Ｐゴシック" charset="0"/>
                <a:cs typeface="ＭＳ Ｐゴシック" charset="0"/>
              </a:rPr>
              <a:t>; "&gt;&lt;a 	</a:t>
            </a:r>
            <a:r>
              <a:rPr lang="en-US" sz="1400" dirty="0" err="1" smtClean="0">
                <a:solidFill>
                  <a:srgbClr val="FF0000"/>
                </a:solidFill>
                <a:latin typeface="Calibri" panose="020F0502020204030204" pitchFamily="34" charset="0"/>
                <a:ea typeface="ＭＳ Ｐゴシック" charset="0"/>
                <a:cs typeface="ＭＳ Ｐゴシック" charset="0"/>
              </a:rPr>
              <a:t>href</a:t>
            </a:r>
            <a:r>
              <a:rPr lang="en-US" sz="1400" dirty="0" smtClean="0">
                <a:solidFill>
                  <a:srgbClr val="FF0000"/>
                </a:solidFill>
                <a:latin typeface="Calibri" panose="020F0502020204030204" pitchFamily="34" charset="0"/>
                <a:ea typeface="ＭＳ Ｐゴシック" charset="0"/>
                <a:cs typeface="ＭＳ Ｐゴシック" charset="0"/>
              </a:rPr>
              <a:t>="https://skyid.sky.com/</a:t>
            </a:r>
            <a:r>
              <a:rPr lang="en-US" sz="1400" dirty="0" err="1" smtClean="0">
                <a:solidFill>
                  <a:srgbClr val="FF0000"/>
                </a:solidFill>
                <a:latin typeface="Calibri" panose="020F0502020204030204" pitchFamily="34" charset="0"/>
                <a:ea typeface="ＭＳ Ｐゴシック" charset="0"/>
                <a:cs typeface="ＭＳ Ｐゴシック" charset="0"/>
              </a:rPr>
              <a:t>signin</a:t>
            </a:r>
            <a:r>
              <a:rPr lang="en-US" sz="1400" dirty="0" smtClean="0">
                <a:solidFill>
                  <a:srgbClr val="FF0000"/>
                </a:solidFill>
                <a:latin typeface="Calibri" panose="020F0502020204030204" pitchFamily="34" charset="0"/>
                <a:ea typeface="ＭＳ Ｐゴシック" charset="0"/>
                <a:cs typeface="ＭＳ Ｐゴシック" charset="0"/>
              </a:rPr>
              <a:t>/</a:t>
            </a:r>
            <a:r>
              <a:rPr lang="en-US" sz="1400" dirty="0" err="1" smtClean="0">
                <a:solidFill>
                  <a:srgbClr val="FF0000"/>
                </a:solidFill>
                <a:latin typeface="Calibri" panose="020F0502020204030204" pitchFamily="34" charset="0"/>
                <a:ea typeface="ＭＳ Ｐゴシック" charset="0"/>
                <a:cs typeface="ＭＳ Ｐゴシック" charset="0"/>
              </a:rPr>
              <a:t>mysky?successUrl</a:t>
            </a:r>
            <a:r>
              <a:rPr lang="en-US" sz="1400" dirty="0" smtClean="0">
                <a:solidFill>
                  <a:srgbClr val="FF0000"/>
                </a:solidFill>
                <a:latin typeface="Calibri" panose="020F0502020204030204" pitchFamily="34" charset="0"/>
                <a:ea typeface="ＭＳ Ｐゴシック" charset="0"/>
                <a:cs typeface="ＭＳ Ｐゴシック" charset="0"/>
              </a:rPr>
              <a:t>=https%3A%2F%2Fmy.sky.com%2Fmysky	&amp;cancelUrl=http%3A%2F%2Fwww.sky.com%2Fmysky%2Findexb.html" style="color:#</a:t>
            </a:r>
            <a:r>
              <a:rPr lang="en-US" sz="1400" dirty="0" err="1" smtClean="0">
                <a:solidFill>
                  <a:srgbClr val="FF0000"/>
                </a:solidFill>
                <a:latin typeface="Calibri" panose="020F0502020204030204" pitchFamily="34" charset="0"/>
                <a:ea typeface="ＭＳ Ｐゴシック" charset="0"/>
                <a:cs typeface="ＭＳ Ｐゴシック" charset="0"/>
              </a:rPr>
              <a:t>ffffff;text</a:t>
            </a:r>
            <a:r>
              <a:rPr lang="en-US" sz="1400" dirty="0" smtClean="0">
                <a:solidFill>
                  <a:srgbClr val="FF0000"/>
                </a:solidFill>
                <a:latin typeface="Calibri" panose="020F0502020204030204" pitchFamily="34" charset="0"/>
                <a:ea typeface="ＭＳ Ｐゴシック" charset="0"/>
                <a:cs typeface="ＭＳ Ｐゴシック" charset="0"/>
              </a:rPr>
              <a:t>-	</a:t>
            </a:r>
            <a:r>
              <a:rPr lang="en-US" sz="1400" dirty="0" err="1" smtClean="0">
                <a:solidFill>
                  <a:srgbClr val="FF0000"/>
                </a:solidFill>
                <a:latin typeface="Calibri" panose="020F0502020204030204" pitchFamily="34" charset="0"/>
                <a:ea typeface="ＭＳ Ｐゴシック" charset="0"/>
                <a:cs typeface="ＭＳ Ｐゴシック" charset="0"/>
              </a:rPr>
              <a:t>decoration:none</a:t>
            </a:r>
            <a:r>
              <a:rPr lang="en-US" sz="1400" dirty="0" smtClean="0">
                <a:solidFill>
                  <a:srgbClr val="FF0000"/>
                </a:solidFill>
                <a:latin typeface="Calibri" panose="020F0502020204030204" pitchFamily="34" charset="0"/>
                <a:ea typeface="ＭＳ Ｐゴシック" charset="0"/>
                <a:cs typeface="ＭＳ Ｐゴシック" charset="0"/>
              </a:rPr>
              <a:t>"&gt;Live Chat&lt;/a&gt;&lt;/span&gt;</a:t>
            </a:r>
            <a:endParaRPr lang="en-GB" sz="1400" dirty="0" smtClean="0">
              <a:solidFill>
                <a:srgbClr val="FF0000"/>
              </a:solidFill>
              <a:latin typeface="Calibri" panose="020F0502020204030204" pitchFamily="34" charset="0"/>
              <a:ea typeface="ＭＳ Ｐゴシック" charset="0"/>
              <a:cs typeface="ＭＳ Ｐゴシック" charset="0"/>
            </a:endParaRPr>
          </a:p>
          <a:p>
            <a:pPr marL="0" indent="0">
              <a:buNone/>
              <a:defRPr/>
            </a:pPr>
            <a:r>
              <a:rPr lang="en-GB" sz="1400" dirty="0">
                <a:solidFill>
                  <a:schemeClr val="tx1"/>
                </a:solidFill>
                <a:latin typeface="Calibri" panose="020F0502020204030204" pitchFamily="34" charset="0"/>
                <a:ea typeface="ＭＳ Ｐゴシック" charset="0"/>
                <a:cs typeface="ＭＳ Ｐゴシック" charset="0"/>
              </a:rPr>
              <a:t>	</a:t>
            </a:r>
            <a:r>
              <a:rPr lang="en-US" sz="1400" dirty="0">
                <a:solidFill>
                  <a:srgbClr val="FF0000"/>
                </a:solidFill>
                <a:latin typeface="Calibri" panose="020F0502020204030204" pitchFamily="34" charset="0"/>
                <a:ea typeface="ＭＳ Ｐゴシック" charset="0"/>
                <a:cs typeface="ＭＳ Ｐゴシック" charset="0"/>
              </a:rPr>
              <a:t>&lt;span class="</a:t>
            </a:r>
            <a:r>
              <a:rPr lang="en-US" sz="1400" dirty="0" err="1">
                <a:solidFill>
                  <a:srgbClr val="FF0000"/>
                </a:solidFill>
                <a:latin typeface="Calibri" panose="020F0502020204030204" pitchFamily="34" charset="0"/>
                <a:ea typeface="ＭＳ Ｐゴシック" charset="0"/>
                <a:cs typeface="ＭＳ Ｐゴシック" charset="0"/>
              </a:rPr>
              <a:t>showText</a:t>
            </a:r>
            <a:r>
              <a:rPr lang="en-US" sz="1400" dirty="0">
                <a:solidFill>
                  <a:srgbClr val="FF0000"/>
                </a:solidFill>
                <a:latin typeface="Calibri" panose="020F0502020204030204" pitchFamily="34" charset="0"/>
                <a:ea typeface="ＭＳ Ｐゴシック" charset="0"/>
                <a:cs typeface="ＭＳ Ｐゴシック" charset="0"/>
              </a:rPr>
              <a:t>" style="color:#4369b2; </a:t>
            </a:r>
            <a:r>
              <a:rPr lang="en-US" sz="1400" dirty="0" err="1">
                <a:solidFill>
                  <a:srgbClr val="FF0000"/>
                </a:solidFill>
                <a:latin typeface="Calibri" panose="020F0502020204030204" pitchFamily="34" charset="0"/>
                <a:ea typeface="ＭＳ Ｐゴシック" charset="0"/>
                <a:cs typeface="ＭＳ Ｐゴシック" charset="0"/>
              </a:rPr>
              <a:t>display:none</a:t>
            </a:r>
            <a:r>
              <a:rPr lang="en-US" sz="1400" dirty="0">
                <a:solidFill>
                  <a:srgbClr val="FF0000"/>
                </a:solidFill>
                <a:latin typeface="Calibri" panose="020F0502020204030204" pitchFamily="34" charset="0"/>
                <a:ea typeface="ＭＳ Ｐゴシック" charset="0"/>
                <a:cs typeface="ＭＳ Ｐゴシック" charset="0"/>
              </a:rPr>
              <a:t>; font-size:0; max-height:0; </a:t>
            </a:r>
            <a:r>
              <a:rPr lang="en-US" sz="1400" dirty="0" smtClean="0">
                <a:solidFill>
                  <a:srgbClr val="FF0000"/>
                </a:solidFill>
                <a:latin typeface="Calibri" panose="020F0502020204030204" pitchFamily="34" charset="0"/>
                <a:ea typeface="ＭＳ Ｐゴシック" charset="0"/>
                <a:cs typeface="ＭＳ Ｐゴシック" charset="0"/>
              </a:rPr>
              <a:t>line-	height:0</a:t>
            </a:r>
            <a:r>
              <a:rPr lang="en-US" sz="1400" dirty="0">
                <a:solidFill>
                  <a:srgbClr val="FF0000"/>
                </a:solidFill>
                <a:latin typeface="Calibri" panose="020F0502020204030204" pitchFamily="34" charset="0"/>
                <a:ea typeface="ＭＳ Ｐゴシック" charset="0"/>
                <a:cs typeface="ＭＳ Ｐゴシック" charset="0"/>
              </a:rPr>
              <a:t>;"&gt;&lt;span class="</a:t>
            </a:r>
            <a:r>
              <a:rPr lang="en-US" sz="1400" dirty="0" err="1">
                <a:solidFill>
                  <a:srgbClr val="FF0000"/>
                </a:solidFill>
                <a:latin typeface="Calibri" panose="020F0502020204030204" pitchFamily="34" charset="0"/>
                <a:ea typeface="ＭＳ Ｐゴシック" charset="0"/>
                <a:cs typeface="ＭＳ Ｐゴシック" charset="0"/>
              </a:rPr>
              <a:t>appleLinks</a:t>
            </a:r>
            <a:r>
              <a:rPr lang="en-US" sz="1400" dirty="0">
                <a:solidFill>
                  <a:srgbClr val="FF0000"/>
                </a:solidFill>
                <a:latin typeface="Calibri" panose="020F0502020204030204" pitchFamily="34" charset="0"/>
                <a:ea typeface="ＭＳ Ｐゴシック" charset="0"/>
                <a:cs typeface="ＭＳ Ｐゴシック" charset="0"/>
              </a:rPr>
              <a:t>"&gt;Call 08442 411 362&lt;/span&gt;&lt;/span</a:t>
            </a:r>
            <a:r>
              <a:rPr lang="en-US" sz="1400" dirty="0" smtClean="0">
                <a:solidFill>
                  <a:srgbClr val="FF0000"/>
                </a:solidFill>
                <a:latin typeface="Calibri" panose="020F0502020204030204" pitchFamily="34" charset="0"/>
                <a:ea typeface="ＭＳ Ｐゴシック" charset="0"/>
                <a:cs typeface="ＭＳ Ｐゴシック" charset="0"/>
              </a:rPr>
              <a:t>&gt;</a:t>
            </a:r>
          </a:p>
          <a:p>
            <a:pPr marL="0" indent="0">
              <a:buNone/>
              <a:defRPr/>
            </a:pPr>
            <a:r>
              <a:rPr lang="en-US" sz="1400" dirty="0" smtClean="0">
                <a:solidFill>
                  <a:schemeClr val="bg2"/>
                </a:solidFill>
                <a:latin typeface="Calibri" panose="020F0502020204030204" pitchFamily="34" charset="0"/>
                <a:ea typeface="ＭＳ Ｐゴシック" charset="0"/>
                <a:cs typeface="ＭＳ Ｐゴシック" charset="0"/>
              </a:rPr>
              <a:t>This will show the text(</a:t>
            </a:r>
            <a:r>
              <a:rPr lang="en-US" sz="1400" dirty="0">
                <a:solidFill>
                  <a:srgbClr val="FF0000"/>
                </a:solidFill>
                <a:latin typeface="Calibri" panose="020F0502020204030204" pitchFamily="34" charset="0"/>
                <a:ea typeface="ＭＳ Ｐゴシック" charset="0"/>
                <a:cs typeface="ＭＳ Ｐゴシック" charset="0"/>
              </a:rPr>
              <a:t>Call 08442 411 </a:t>
            </a:r>
            <a:r>
              <a:rPr lang="en-US" sz="1400" dirty="0" smtClean="0">
                <a:solidFill>
                  <a:srgbClr val="FF0000"/>
                </a:solidFill>
                <a:latin typeface="Calibri" panose="020F0502020204030204" pitchFamily="34" charset="0"/>
                <a:ea typeface="ＭＳ Ｐゴシック" charset="0"/>
                <a:cs typeface="ＭＳ Ｐゴシック" charset="0"/>
              </a:rPr>
              <a:t>362)</a:t>
            </a:r>
            <a:r>
              <a:rPr lang="en-US" sz="1400" dirty="0" smtClean="0">
                <a:solidFill>
                  <a:schemeClr val="bg2"/>
                </a:solidFill>
                <a:latin typeface="Calibri" panose="020F0502020204030204" pitchFamily="34" charset="0"/>
                <a:ea typeface="ＭＳ Ｐゴシック" charset="0"/>
                <a:cs typeface="ＭＳ Ｐゴシック" charset="0"/>
              </a:rPr>
              <a:t> in mobile version and class=“</a:t>
            </a:r>
            <a:r>
              <a:rPr lang="en-US" sz="1400" dirty="0" err="1" smtClean="0">
                <a:solidFill>
                  <a:schemeClr val="bg2"/>
                </a:solidFill>
                <a:latin typeface="Calibri" panose="020F0502020204030204" pitchFamily="34" charset="0"/>
                <a:ea typeface="ＭＳ Ｐゴシック" charset="0"/>
                <a:cs typeface="ＭＳ Ｐゴシック" charset="0"/>
              </a:rPr>
              <a:t>emailnomob</a:t>
            </a:r>
            <a:r>
              <a:rPr lang="en-US" sz="1400" dirty="0" smtClean="0">
                <a:solidFill>
                  <a:schemeClr val="bg2"/>
                </a:solidFill>
                <a:latin typeface="Calibri" panose="020F0502020204030204" pitchFamily="34" charset="0"/>
                <a:ea typeface="ＭＳ Ｐゴシック" charset="0"/>
                <a:cs typeface="ＭＳ Ｐゴシック" charset="0"/>
              </a:rPr>
              <a:t>” hide the text</a:t>
            </a:r>
          </a:p>
          <a:p>
            <a:pPr marL="0" indent="0">
              <a:buNone/>
              <a:defRPr/>
            </a:pPr>
            <a:r>
              <a:rPr lang="en-US" sz="1400" dirty="0" smtClean="0">
                <a:solidFill>
                  <a:schemeClr val="bg2"/>
                </a:solidFill>
                <a:latin typeface="Calibri" panose="020F0502020204030204" pitchFamily="34" charset="0"/>
                <a:ea typeface="ＭＳ Ｐゴシック" charset="0"/>
                <a:cs typeface="ＭＳ Ｐゴシック" charset="0"/>
              </a:rPr>
              <a:t>{</a:t>
            </a:r>
            <a:r>
              <a:rPr lang="en-US" sz="1400" dirty="0">
                <a:solidFill>
                  <a:srgbClr val="FF0000"/>
                </a:solidFill>
                <a:latin typeface="Calibri" panose="020F0502020204030204" pitchFamily="34" charset="0"/>
                <a:ea typeface="ＭＳ Ｐゴシック" charset="0"/>
                <a:cs typeface="ＭＳ Ｐゴシック" charset="0"/>
              </a:rPr>
              <a:t>Live </a:t>
            </a:r>
            <a:r>
              <a:rPr lang="en-US" sz="1400" dirty="0" smtClean="0">
                <a:solidFill>
                  <a:srgbClr val="FF0000"/>
                </a:solidFill>
                <a:latin typeface="Calibri" panose="020F0502020204030204" pitchFamily="34" charset="0"/>
                <a:ea typeface="ＭＳ Ｐゴシック" charset="0"/>
                <a:cs typeface="ＭＳ Ｐゴシック" charset="0"/>
              </a:rPr>
              <a:t>Chat}</a:t>
            </a:r>
            <a:r>
              <a:rPr lang="en-US" sz="1400" dirty="0" smtClean="0">
                <a:solidFill>
                  <a:schemeClr val="bg2"/>
                </a:solidFill>
                <a:latin typeface="Calibri" panose="020F0502020204030204" pitchFamily="34" charset="0"/>
                <a:ea typeface="ＭＳ Ｐゴシック" charset="0"/>
                <a:cs typeface="ＭＳ Ｐゴシック" charset="0"/>
              </a:rPr>
              <a:t> in mobile version:</a:t>
            </a:r>
          </a:p>
          <a:p>
            <a:pPr marL="0" indent="0">
              <a:buNone/>
              <a:defRPr/>
            </a:pPr>
            <a:r>
              <a:rPr lang="en-GB" sz="1400" dirty="0" smtClean="0">
                <a:solidFill>
                  <a:srgbClr val="FF0000"/>
                </a:solidFill>
                <a:latin typeface="Calibri" panose="020F0502020204030204" pitchFamily="34" charset="0"/>
                <a:ea typeface="ＭＳ Ｐゴシック" charset="0"/>
                <a:cs typeface="ＭＳ Ｐゴシック" charset="0"/>
              </a:rPr>
              <a:t>                    span[class=</a:t>
            </a:r>
            <a:r>
              <a:rPr lang="en-GB" sz="1400" dirty="0" err="1" smtClean="0">
                <a:solidFill>
                  <a:srgbClr val="FF0000"/>
                </a:solidFill>
                <a:latin typeface="Calibri" panose="020F0502020204030204" pitchFamily="34" charset="0"/>
                <a:ea typeface="ＭＳ Ｐゴシック" charset="0"/>
                <a:cs typeface="ＭＳ Ｐゴシック" charset="0"/>
              </a:rPr>
              <a:t>showText</a:t>
            </a:r>
            <a:r>
              <a:rPr lang="en-GB" sz="1400" dirty="0" smtClean="0">
                <a:solidFill>
                  <a:srgbClr val="FF0000"/>
                </a:solidFill>
                <a:latin typeface="Calibri" panose="020F0502020204030204" pitchFamily="34" charset="0"/>
                <a:ea typeface="ＭＳ Ｐゴシック" charset="0"/>
                <a:cs typeface="ＭＳ Ｐゴシック" charset="0"/>
              </a:rPr>
              <a:t>]{</a:t>
            </a:r>
            <a:r>
              <a:rPr lang="en-GB" sz="1400" dirty="0">
                <a:solidFill>
                  <a:srgbClr val="FF0000"/>
                </a:solidFill>
                <a:latin typeface="Calibri" panose="020F0502020204030204" pitchFamily="34" charset="0"/>
                <a:ea typeface="ＭＳ Ｐゴシック" charset="0"/>
                <a:cs typeface="ＭＳ Ｐゴシック" charset="0"/>
              </a:rPr>
              <a:t>	</a:t>
            </a:r>
            <a:r>
              <a:rPr lang="en-GB" sz="1400" dirty="0" err="1">
                <a:solidFill>
                  <a:srgbClr val="FF0000"/>
                </a:solidFill>
                <a:latin typeface="Calibri" panose="020F0502020204030204" pitchFamily="34" charset="0"/>
                <a:ea typeface="ＭＳ Ｐゴシック" charset="0"/>
                <a:cs typeface="ＭＳ Ｐゴシック" charset="0"/>
              </a:rPr>
              <a:t>font-weight:bold</a:t>
            </a:r>
            <a:r>
              <a:rPr lang="en-GB" sz="1400" dirty="0">
                <a:solidFill>
                  <a:srgbClr val="FF0000"/>
                </a:solidFill>
                <a:latin typeface="Calibri" panose="020F0502020204030204" pitchFamily="34" charset="0"/>
                <a:ea typeface="ＭＳ Ｐゴシック" charset="0"/>
                <a:cs typeface="ＭＳ Ｐゴシック" charset="0"/>
              </a:rPr>
              <a:t> !</a:t>
            </a:r>
            <a:r>
              <a:rPr lang="en-GB" sz="1400" dirty="0" err="1" smtClean="0">
                <a:solidFill>
                  <a:srgbClr val="FF0000"/>
                </a:solidFill>
                <a:latin typeface="Calibri" panose="020F0502020204030204" pitchFamily="34" charset="0"/>
                <a:ea typeface="ＭＳ Ｐゴシック" charset="0"/>
                <a:cs typeface="ＭＳ Ｐゴシック" charset="0"/>
              </a:rPr>
              <a:t>important;font-family:Arial</a:t>
            </a:r>
            <a:r>
              <a:rPr lang="en-GB" sz="1400" dirty="0">
                <a:solidFill>
                  <a:srgbClr val="FF0000"/>
                </a:solidFill>
                <a:latin typeface="Calibri" panose="020F0502020204030204" pitchFamily="34" charset="0"/>
                <a:ea typeface="ＭＳ Ｐゴシック" charset="0"/>
                <a:cs typeface="ＭＳ Ｐゴシック" charset="0"/>
              </a:rPr>
              <a:t>, Helvetica, sans-serif </a:t>
            </a:r>
            <a:r>
              <a:rPr lang="en-GB" sz="1400" dirty="0" smtClean="0">
                <a:solidFill>
                  <a:srgbClr val="FF0000"/>
                </a:solidFill>
                <a:latin typeface="Calibri" panose="020F0502020204030204" pitchFamily="34" charset="0"/>
                <a:ea typeface="ＭＳ Ｐゴシック" charset="0"/>
                <a:cs typeface="ＭＳ Ｐゴシック" charset="0"/>
              </a:rPr>
              <a:t>	important;</a:t>
            </a:r>
            <a:r>
              <a:rPr lang="en-GB" sz="1400" dirty="0">
                <a:solidFill>
                  <a:srgbClr val="FF0000"/>
                </a:solidFill>
                <a:latin typeface="Calibri" panose="020F0502020204030204" pitchFamily="34" charset="0"/>
                <a:ea typeface="ＭＳ Ｐゴシック" charset="0"/>
                <a:cs typeface="ＭＳ Ｐゴシック" charset="0"/>
              </a:rPr>
              <a:t>	font-size:11px !important</a:t>
            </a:r>
            <a:r>
              <a:rPr lang="en-GB" sz="1400" dirty="0" smtClean="0">
                <a:solidFill>
                  <a:srgbClr val="FF0000"/>
                </a:solidFill>
                <a:latin typeface="Calibri" panose="020F0502020204030204" pitchFamily="34" charset="0"/>
                <a:ea typeface="ＭＳ Ｐゴシック" charset="0"/>
                <a:cs typeface="ＭＳ Ｐゴシック" charset="0"/>
              </a:rPr>
              <a:t>; </a:t>
            </a:r>
            <a:r>
              <a:rPr lang="en-GB" sz="1400" dirty="0">
                <a:solidFill>
                  <a:srgbClr val="FF0000"/>
                </a:solidFill>
                <a:latin typeface="Calibri" panose="020F0502020204030204" pitchFamily="34" charset="0"/>
                <a:ea typeface="ＭＳ Ｐゴシック" charset="0"/>
                <a:cs typeface="ＭＳ Ｐゴシック" charset="0"/>
              </a:rPr>
              <a:t>line-height:12px !important</a:t>
            </a:r>
            <a:r>
              <a:rPr lang="en-GB" sz="1400" dirty="0" smtClean="0">
                <a:solidFill>
                  <a:srgbClr val="FF0000"/>
                </a:solidFill>
                <a:latin typeface="Calibri" panose="020F0502020204030204" pitchFamily="34" charset="0"/>
                <a:ea typeface="ＭＳ Ｐゴシック" charset="0"/>
                <a:cs typeface="ＭＳ Ｐゴシック" charset="0"/>
              </a:rPr>
              <a:t>;  </a:t>
            </a:r>
            <a:r>
              <a:rPr lang="en-GB" sz="1400" dirty="0" err="1">
                <a:solidFill>
                  <a:srgbClr val="FF0000"/>
                </a:solidFill>
                <a:latin typeface="Calibri" panose="020F0502020204030204" pitchFamily="34" charset="0"/>
                <a:ea typeface="ＭＳ Ｐゴシック" charset="0"/>
                <a:cs typeface="ＭＳ Ｐゴシック" charset="0"/>
              </a:rPr>
              <a:t>color</a:t>
            </a:r>
            <a:r>
              <a:rPr lang="en-GB" sz="1400" dirty="0">
                <a:solidFill>
                  <a:srgbClr val="FF0000"/>
                </a:solidFill>
                <a:latin typeface="Calibri" panose="020F0502020204030204" pitchFamily="34" charset="0"/>
                <a:ea typeface="ＭＳ Ｐゴシック" charset="0"/>
                <a:cs typeface="ＭＳ Ｐゴシック" charset="0"/>
              </a:rPr>
              <a:t>:#</a:t>
            </a:r>
            <a:r>
              <a:rPr lang="en-GB" sz="1400" dirty="0" err="1">
                <a:solidFill>
                  <a:srgbClr val="FF0000"/>
                </a:solidFill>
                <a:latin typeface="Calibri" panose="020F0502020204030204" pitchFamily="34" charset="0"/>
                <a:ea typeface="ＭＳ Ｐゴシック" charset="0"/>
                <a:cs typeface="ＭＳ Ｐゴシック" charset="0"/>
              </a:rPr>
              <a:t>ffffff</a:t>
            </a:r>
            <a:r>
              <a:rPr lang="en-GB" sz="1400" dirty="0">
                <a:solidFill>
                  <a:srgbClr val="FF0000"/>
                </a:solidFill>
                <a:latin typeface="Calibri" panose="020F0502020204030204" pitchFamily="34" charset="0"/>
                <a:ea typeface="ＭＳ Ｐゴシック" charset="0"/>
                <a:cs typeface="ＭＳ Ｐゴシック" charset="0"/>
              </a:rPr>
              <a:t> !important</a:t>
            </a:r>
            <a:r>
              <a:rPr lang="en-GB" sz="1400" dirty="0" smtClean="0">
                <a:solidFill>
                  <a:srgbClr val="FF0000"/>
                </a:solidFill>
                <a:latin typeface="Calibri" panose="020F0502020204030204" pitchFamily="34" charset="0"/>
                <a:ea typeface="ＭＳ Ｐゴシック" charset="0"/>
                <a:cs typeface="ＭＳ Ｐゴシック" charset="0"/>
              </a:rPr>
              <a:t>;  text-	</a:t>
            </a:r>
            <a:r>
              <a:rPr lang="en-GB" sz="1400" dirty="0" err="1" smtClean="0">
                <a:solidFill>
                  <a:srgbClr val="FF0000"/>
                </a:solidFill>
                <a:latin typeface="Calibri" panose="020F0502020204030204" pitchFamily="34" charset="0"/>
                <a:ea typeface="ＭＳ Ｐゴシック" charset="0"/>
                <a:cs typeface="ＭＳ Ｐゴシック" charset="0"/>
              </a:rPr>
              <a:t>decoration:none</a:t>
            </a:r>
            <a:r>
              <a:rPr lang="en-GB" sz="1400" dirty="0" smtClean="0">
                <a:solidFill>
                  <a:srgbClr val="FF0000"/>
                </a:solidFill>
                <a:latin typeface="Calibri" panose="020F0502020204030204" pitchFamily="34" charset="0"/>
                <a:ea typeface="ＭＳ Ｐゴシック" charset="0"/>
                <a:cs typeface="ＭＳ Ｐゴシック" charset="0"/>
              </a:rPr>
              <a:t> </a:t>
            </a:r>
            <a:r>
              <a:rPr lang="en-GB" sz="1400" dirty="0">
                <a:solidFill>
                  <a:srgbClr val="FF0000"/>
                </a:solidFill>
                <a:latin typeface="Calibri" panose="020F0502020204030204" pitchFamily="34" charset="0"/>
                <a:ea typeface="ＭＳ Ｐゴシック" charset="0"/>
                <a:cs typeface="ＭＳ Ｐゴシック" charset="0"/>
              </a:rPr>
              <a:t>!important</a:t>
            </a:r>
            <a:r>
              <a:rPr lang="en-GB" sz="1400" dirty="0" smtClean="0">
                <a:solidFill>
                  <a:srgbClr val="FF0000"/>
                </a:solidFill>
                <a:latin typeface="Calibri" panose="020F0502020204030204" pitchFamily="34" charset="0"/>
                <a:ea typeface="ＭＳ Ｐゴシック" charset="0"/>
                <a:cs typeface="ＭＳ Ｐゴシック" charset="0"/>
              </a:rPr>
              <a:t>;  </a:t>
            </a:r>
            <a:r>
              <a:rPr lang="en-GB" sz="1400" dirty="0" err="1">
                <a:solidFill>
                  <a:srgbClr val="FF0000"/>
                </a:solidFill>
                <a:latin typeface="Calibri" panose="020F0502020204030204" pitchFamily="34" charset="0"/>
                <a:ea typeface="ＭＳ Ｐゴシック" charset="0"/>
                <a:cs typeface="ＭＳ Ｐゴシック" charset="0"/>
              </a:rPr>
              <a:t>display:block</a:t>
            </a:r>
            <a:r>
              <a:rPr lang="en-GB" sz="1400" dirty="0">
                <a:solidFill>
                  <a:srgbClr val="FF0000"/>
                </a:solidFill>
                <a:latin typeface="Calibri" panose="020F0502020204030204" pitchFamily="34" charset="0"/>
                <a:ea typeface="ＭＳ Ｐゴシック" charset="0"/>
                <a:cs typeface="ＭＳ Ｐゴシック" charset="0"/>
              </a:rPr>
              <a:t> !</a:t>
            </a:r>
            <a:r>
              <a:rPr lang="en-GB" sz="1400" dirty="0" err="1" smtClean="0">
                <a:solidFill>
                  <a:srgbClr val="FF0000"/>
                </a:solidFill>
                <a:latin typeface="Calibri" panose="020F0502020204030204" pitchFamily="34" charset="0"/>
                <a:ea typeface="ＭＳ Ｐゴシック" charset="0"/>
                <a:cs typeface="ＭＳ Ｐゴシック" charset="0"/>
              </a:rPr>
              <a:t>important;max-height:none</a:t>
            </a:r>
            <a:r>
              <a:rPr lang="en-GB" sz="1400" dirty="0" smtClean="0">
                <a:solidFill>
                  <a:srgbClr val="FF0000"/>
                </a:solidFill>
                <a:latin typeface="Calibri" panose="020F0502020204030204" pitchFamily="34" charset="0"/>
                <a:ea typeface="ＭＳ Ｐゴシック" charset="0"/>
                <a:cs typeface="ＭＳ Ｐゴシック" charset="0"/>
              </a:rPr>
              <a:t> </a:t>
            </a:r>
            <a:r>
              <a:rPr lang="en-GB" sz="1400" dirty="0">
                <a:solidFill>
                  <a:srgbClr val="FF0000"/>
                </a:solidFill>
                <a:latin typeface="Calibri" panose="020F0502020204030204" pitchFamily="34" charset="0"/>
                <a:ea typeface="ＭＳ Ｐゴシック" charset="0"/>
                <a:cs typeface="ＭＳ Ｐゴシック" charset="0"/>
              </a:rPr>
              <a:t>!important;</a:t>
            </a:r>
          </a:p>
          <a:p>
            <a:pPr marL="0" indent="0">
              <a:buNone/>
              <a:defRPr/>
            </a:pPr>
            <a:r>
              <a:rPr lang="en-GB" sz="1400" dirty="0" smtClean="0">
                <a:solidFill>
                  <a:srgbClr val="FF0000"/>
                </a:solidFill>
                <a:latin typeface="Calibri" panose="020F0502020204030204" pitchFamily="34" charset="0"/>
                <a:ea typeface="ＭＳ Ｐゴシック" charset="0"/>
                <a:cs typeface="ＭＳ Ｐゴシック" charset="0"/>
              </a:rPr>
              <a:t>	}</a:t>
            </a:r>
          </a:p>
          <a:p>
            <a:pPr marL="0" indent="0">
              <a:buNone/>
              <a:defRPr/>
            </a:pPr>
            <a:r>
              <a:rPr lang="en-US" sz="1400" dirty="0" smtClean="0">
                <a:solidFill>
                  <a:schemeClr val="tx1"/>
                </a:solidFill>
                <a:latin typeface="Calibri" panose="020F0502020204030204" pitchFamily="34" charset="0"/>
                <a:ea typeface="ＭＳ Ｐゴシック" charset="0"/>
                <a:cs typeface="ＭＳ Ｐゴシック" charset="0"/>
              </a:rPr>
              <a:t>	</a:t>
            </a:r>
          </a:p>
          <a:p>
            <a:pPr marL="0" indent="0">
              <a:buNone/>
              <a:defRPr/>
            </a:pPr>
            <a:endParaRPr lang="en-GB" sz="1400" dirty="0">
              <a:solidFill>
                <a:schemeClr val="tx1"/>
              </a:solidFill>
              <a:latin typeface="Calibri" panose="020F0502020204030204" pitchFamily="34" charset="0"/>
              <a:ea typeface="ＭＳ Ｐゴシック" charset="0"/>
              <a:cs typeface="ＭＳ Ｐゴシック" charset="0"/>
            </a:endParaRPr>
          </a:p>
          <a:p>
            <a:pPr>
              <a:defRPr/>
            </a:pPr>
            <a:endParaRPr lang="en-GB" sz="1400" dirty="0">
              <a:latin typeface="Calibri" panose="020F0502020204030204" pitchFamily="34" charset="0"/>
              <a:ea typeface="ＭＳ Ｐゴシック" charset="0"/>
              <a:cs typeface="ＭＳ Ｐゴシック" charset="0"/>
            </a:endParaRPr>
          </a:p>
          <a:p>
            <a:pPr marL="0" indent="0">
              <a:buFont typeface="Wingdings" pitchFamily="2" charset="2"/>
              <a:buNone/>
            </a:pPr>
            <a:endParaRPr lang="en-US" sz="1100" dirty="0" smtClean="0">
              <a:latin typeface="Calibri" panose="020F0502020204030204" pitchFamily="34" charset="0"/>
              <a:ea typeface="ＭＳ Ｐゴシック" pitchFamily="34" charset="-128"/>
            </a:endParaRP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3931603276"/>
      </p:ext>
    </p:extLst>
  </p:cSld>
  <p:clrMapOvr>
    <a:masterClrMapping/>
  </p:clrMapOvr>
  <p:transition spd="med">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0"/>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906000" cy="3399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ChangeArrowheads="1"/>
          </p:cNvSpPr>
          <p:nvPr/>
        </p:nvSpPr>
        <p:spPr bwMode="auto">
          <a:xfrm>
            <a:off x="398463" y="0"/>
            <a:ext cx="641350" cy="6715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Calibri" panose="020F0502020204030204" pitchFamily="34" charset="0"/>
            </a:endParaRPr>
          </a:p>
        </p:txBody>
      </p:sp>
      <p:pic>
        <p:nvPicPr>
          <p:cNvPr id="41988" name="Picture 24" descr="sapientlogo.gif"/>
          <p:cNvPicPr>
            <a:picLocks noChangeAspect="1"/>
          </p:cNvPicPr>
          <p:nvPr/>
        </p:nvPicPr>
        <p:blipFill>
          <a:blip r:embed="rId3" cstate="print">
            <a:extLst>
              <a:ext uri="{28A0092B-C50C-407E-A947-70E740481C1C}">
                <a14:useLocalDpi xmlns:a14="http://schemas.microsoft.com/office/drawing/2010/main" val="0"/>
              </a:ext>
            </a:extLst>
          </a:blip>
          <a:srcRect r="80165"/>
          <a:stretch>
            <a:fillRect/>
          </a:stretch>
        </p:blipFill>
        <p:spPr bwMode="auto">
          <a:xfrm>
            <a:off x="598488" y="114300"/>
            <a:ext cx="2619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Rectangle 8"/>
          <p:cNvSpPr>
            <a:spLocks noChangeArrowheads="1"/>
          </p:cNvSpPr>
          <p:nvPr/>
        </p:nvSpPr>
        <p:spPr bwMode="auto">
          <a:xfrm>
            <a:off x="0" y="2032000"/>
            <a:ext cx="9906000" cy="2222500"/>
          </a:xfrm>
          <a:prstGeom prst="rect">
            <a:avLst/>
          </a:prstGeom>
          <a:solidFill>
            <a:srgbClr val="EA781E">
              <a:alpha val="39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solidFill>
                <a:schemeClr val="accent2"/>
              </a:solidFill>
              <a:latin typeface="Calibri" panose="020F0502020204030204" pitchFamily="34" charset="0"/>
            </a:endParaRPr>
          </a:p>
        </p:txBody>
      </p:sp>
      <p:sp>
        <p:nvSpPr>
          <p:cNvPr id="41990" name="Rectangle 8"/>
          <p:cNvSpPr>
            <a:spLocks noChangeArrowheads="1"/>
          </p:cNvSpPr>
          <p:nvPr/>
        </p:nvSpPr>
        <p:spPr bwMode="auto">
          <a:xfrm>
            <a:off x="0" y="2032000"/>
            <a:ext cx="9906000" cy="2222500"/>
          </a:xfrm>
          <a:prstGeom prst="rect">
            <a:avLst/>
          </a:prstGeom>
          <a:solidFill>
            <a:srgbClr val="FF6600"/>
          </a:solidFill>
          <a:ln>
            <a:noFill/>
          </a:ln>
          <a:extLst/>
        </p:spPr>
        <p:txBody>
          <a:bodyPr anchor="ctr"/>
          <a:lstStyle/>
          <a:p>
            <a:endParaRPr lang="en-US">
              <a:solidFill>
                <a:schemeClr val="accent2"/>
              </a:solidFill>
              <a:latin typeface="Calibri" panose="020F0502020204030204" pitchFamily="34" charset="0"/>
            </a:endParaRPr>
          </a:p>
        </p:txBody>
      </p:sp>
      <p:sp>
        <p:nvSpPr>
          <p:cNvPr id="41991" name="Text Placeholder 9"/>
          <p:cNvSpPr>
            <a:spLocks noGrp="1"/>
          </p:cNvSpPr>
          <p:nvPr>
            <p:ph type="body" idx="1"/>
          </p:nvPr>
        </p:nvSpPr>
        <p:spPr>
          <a:xfrm>
            <a:off x="398463" y="1643063"/>
            <a:ext cx="8420100" cy="1382525"/>
          </a:xfrm>
        </p:spPr>
        <p:txBody>
          <a:bodyPr/>
          <a:lstStyle/>
          <a:p>
            <a:pPr>
              <a:lnSpc>
                <a:spcPct val="200000"/>
              </a:lnSpc>
            </a:pPr>
            <a:r>
              <a:rPr lang="en-US" sz="3200" dirty="0" smtClean="0">
                <a:latin typeface="Calibri" panose="020F0502020204030204" pitchFamily="34" charset="0"/>
                <a:ea typeface="ＭＳ Ｐゴシック" pitchFamily="34" charset="-128"/>
              </a:rPr>
              <a:t>Simple Emailer and Complex E-mailer</a:t>
            </a:r>
            <a:endParaRPr lang="en-US" sz="3200" dirty="0">
              <a:latin typeface="Calibri" panose="020F0502020204030204" pitchFamily="34" charset="0"/>
              <a:ea typeface="ＭＳ Ｐゴシック" pitchFamily="34" charset="-128"/>
            </a:endParaRPr>
          </a:p>
        </p:txBody>
      </p:sp>
    </p:spTree>
    <p:extLst>
      <p:ext uri="{BB962C8B-B14F-4D97-AF65-F5344CB8AC3E}">
        <p14:creationId xmlns:p14="http://schemas.microsoft.com/office/powerpoint/2010/main" val="1334522531"/>
      </p:ext>
    </p:extLst>
  </p:cSld>
  <p:clrMapOvr>
    <a:masterClrMapping/>
  </p:clrMapOvr>
  <p:transition spd="med">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Simple Emailer</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4331448"/>
          </a:xfrm>
        </p:spPr>
        <p:txBody>
          <a:bodyPr/>
          <a:lstStyle/>
          <a:p>
            <a:pPr>
              <a:buFont typeface="Arial" panose="020B0604020202020204" pitchFamily="34" charset="0"/>
              <a:buChar char="•"/>
              <a:defRPr/>
            </a:pPr>
            <a:r>
              <a:rPr lang="en-GB" sz="1400" dirty="0" smtClean="0">
                <a:solidFill>
                  <a:schemeClr val="tx1"/>
                </a:solidFill>
                <a:latin typeface="Calibri" panose="020F0502020204030204" pitchFamily="34" charset="0"/>
                <a:ea typeface="ＭＳ Ｐゴシック" charset="0"/>
                <a:cs typeface="ＭＳ Ｐゴシック" charset="0"/>
              </a:rPr>
              <a:t>Image</a:t>
            </a:r>
          </a:p>
          <a:p>
            <a:pPr>
              <a:buFont typeface="Arial" panose="020B0604020202020204" pitchFamily="34" charset="0"/>
              <a:buChar char="•"/>
              <a:defRPr/>
            </a:pPr>
            <a:r>
              <a:rPr lang="en-GB" sz="1400" dirty="0" smtClean="0">
                <a:solidFill>
                  <a:schemeClr val="tx1"/>
                </a:solidFill>
                <a:latin typeface="Calibri" panose="020F0502020204030204" pitchFamily="34" charset="0"/>
                <a:ea typeface="ＭＳ Ｐゴシック" charset="0"/>
                <a:cs typeface="ＭＳ Ｐゴシック" charset="0"/>
              </a:rPr>
              <a:t>Text</a:t>
            </a:r>
          </a:p>
          <a:p>
            <a:pPr>
              <a:buFont typeface="Arial" panose="020B0604020202020204" pitchFamily="34" charset="0"/>
              <a:buChar char="•"/>
              <a:defRPr/>
            </a:pPr>
            <a:r>
              <a:rPr lang="en-GB" sz="1400" dirty="0" smtClean="0">
                <a:solidFill>
                  <a:schemeClr val="tx1"/>
                </a:solidFill>
                <a:latin typeface="Calibri" panose="020F0502020204030204" pitchFamily="34" charset="0"/>
                <a:ea typeface="ＭＳ Ｐゴシック" charset="0"/>
                <a:cs typeface="ＭＳ Ｐゴシック" charset="0"/>
              </a:rPr>
              <a:t>Button</a:t>
            </a:r>
          </a:p>
          <a:p>
            <a:pPr>
              <a:buFont typeface="Arial" panose="020B0604020202020204" pitchFamily="34" charset="0"/>
              <a:buChar char="•"/>
              <a:defRPr/>
            </a:pPr>
            <a:r>
              <a:rPr lang="en-GB" sz="1400" dirty="0" smtClean="0">
                <a:solidFill>
                  <a:schemeClr val="tx1"/>
                </a:solidFill>
                <a:latin typeface="Calibri" panose="020F0502020204030204" pitchFamily="34" charset="0"/>
                <a:ea typeface="ＭＳ Ｐゴシック" charset="0"/>
                <a:cs typeface="ＭＳ Ｐゴシック" charset="0"/>
              </a:rPr>
              <a:t>Same Content flow in mobile</a:t>
            </a:r>
          </a:p>
          <a:p>
            <a:pPr>
              <a:buFont typeface="Arial" panose="020B0604020202020204" pitchFamily="34" charset="0"/>
              <a:buChar char="•"/>
              <a:defRPr/>
            </a:pPr>
            <a:r>
              <a:rPr lang="en-GB" sz="1400" dirty="0" smtClean="0">
                <a:solidFill>
                  <a:schemeClr val="tx1"/>
                </a:solidFill>
                <a:latin typeface="Calibri" panose="020F0502020204030204" pitchFamily="34" charset="0"/>
                <a:ea typeface="ＭＳ Ｐゴシック" charset="0"/>
                <a:cs typeface="ＭＳ Ｐゴシック" charset="0"/>
              </a:rPr>
              <a:t>Same Content for mobile</a:t>
            </a:r>
          </a:p>
          <a:p>
            <a:pPr>
              <a:buFont typeface="Arial" panose="020B0604020202020204" pitchFamily="34" charset="0"/>
              <a:buChar char="•"/>
              <a:defRPr/>
            </a:pPr>
            <a:r>
              <a:rPr lang="en-GB" sz="1400" dirty="0" smtClean="0">
                <a:solidFill>
                  <a:schemeClr val="tx1"/>
                </a:solidFill>
                <a:latin typeface="Calibri" panose="020F0502020204030204" pitchFamily="34" charset="0"/>
                <a:ea typeface="ＭＳ Ｐゴシック" charset="0"/>
                <a:cs typeface="ＭＳ Ｐゴシック" charset="0"/>
              </a:rPr>
              <a:t>Arial Font</a:t>
            </a:r>
          </a:p>
          <a:p>
            <a:pPr>
              <a:buFont typeface="Arial" panose="020B0604020202020204" pitchFamily="34" charset="0"/>
              <a:buChar char="•"/>
              <a:defRPr/>
            </a:pPr>
            <a:endParaRPr lang="en-GB" sz="1400" dirty="0">
              <a:solidFill>
                <a:schemeClr val="tx1"/>
              </a:solidFill>
              <a:latin typeface="Calibri" panose="020F0502020204030204" pitchFamily="34" charset="0"/>
              <a:ea typeface="ＭＳ Ｐゴシック" charset="0"/>
              <a:cs typeface="ＭＳ Ｐゴシック" charset="0"/>
            </a:endParaRPr>
          </a:p>
          <a:p>
            <a:pPr>
              <a:buFont typeface="Arial" panose="020B0604020202020204" pitchFamily="34" charset="0"/>
              <a:buChar char="•"/>
              <a:defRPr/>
            </a:pPr>
            <a:endParaRPr lang="en-GB" sz="1400" dirty="0">
              <a:latin typeface="Calibri" panose="020F0502020204030204" pitchFamily="34" charset="0"/>
              <a:ea typeface="ＭＳ Ｐゴシック" charset="0"/>
              <a:cs typeface="ＭＳ Ｐゴシック" charset="0"/>
            </a:endParaRPr>
          </a:p>
          <a:p>
            <a:pPr>
              <a:buFont typeface="Arial" panose="020B0604020202020204" pitchFamily="34" charset="0"/>
              <a:buChar char="•"/>
            </a:pPr>
            <a:endParaRPr lang="en-US" sz="1100" dirty="0" smtClean="0">
              <a:latin typeface="Calibri" panose="020F0502020204030204" pitchFamily="34" charset="0"/>
              <a:ea typeface="ＭＳ Ｐゴシック" pitchFamily="34" charset="-128"/>
            </a:endParaRP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1945068287"/>
      </p:ext>
    </p:extLst>
  </p:cSld>
  <p:clrMapOvr>
    <a:masterClrMapping/>
  </p:clrMapOvr>
  <p:transition spd="med">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Complex Emailer</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4331448"/>
          </a:xfrm>
        </p:spPr>
        <p:txBody>
          <a:bodyPr/>
          <a:lstStyle/>
          <a:p>
            <a:pPr>
              <a:buFont typeface="Arial" panose="020B0604020202020204" pitchFamily="34" charset="0"/>
              <a:buChar char="•"/>
              <a:defRPr/>
            </a:pPr>
            <a:r>
              <a:rPr lang="en-GB" sz="1400" dirty="0" smtClean="0">
                <a:solidFill>
                  <a:schemeClr val="tx1"/>
                </a:solidFill>
                <a:latin typeface="Calibri" panose="020F0502020204030204" pitchFamily="34" charset="0"/>
                <a:ea typeface="ＭＳ Ｐゴシック" charset="0"/>
                <a:cs typeface="ＭＳ Ｐゴシック" charset="0"/>
              </a:rPr>
              <a:t>Image</a:t>
            </a:r>
          </a:p>
          <a:p>
            <a:pPr>
              <a:buFont typeface="Arial" panose="020B0604020202020204" pitchFamily="34" charset="0"/>
              <a:buChar char="•"/>
              <a:defRPr/>
            </a:pPr>
            <a:r>
              <a:rPr lang="en-GB" sz="1400" dirty="0" smtClean="0">
                <a:solidFill>
                  <a:schemeClr val="tx1"/>
                </a:solidFill>
                <a:latin typeface="Calibri" panose="020F0502020204030204" pitchFamily="34" charset="0"/>
                <a:ea typeface="ＭＳ Ｐゴシック" charset="0"/>
                <a:cs typeface="ＭＳ Ｐゴシック" charset="0"/>
              </a:rPr>
              <a:t>Text</a:t>
            </a:r>
          </a:p>
          <a:p>
            <a:pPr>
              <a:buFont typeface="Arial" panose="020B0604020202020204" pitchFamily="34" charset="0"/>
              <a:buChar char="•"/>
              <a:defRPr/>
            </a:pPr>
            <a:r>
              <a:rPr lang="en-GB" sz="1400" dirty="0" smtClean="0">
                <a:solidFill>
                  <a:schemeClr val="tx1"/>
                </a:solidFill>
                <a:latin typeface="Calibri" panose="020F0502020204030204" pitchFamily="34" charset="0"/>
                <a:ea typeface="ＭＳ Ｐゴシック" charset="0"/>
                <a:cs typeface="ＭＳ Ｐゴシック" charset="0"/>
              </a:rPr>
              <a:t>Button</a:t>
            </a:r>
          </a:p>
          <a:p>
            <a:pPr>
              <a:buFont typeface="Arial" panose="020B0604020202020204" pitchFamily="34" charset="0"/>
              <a:buChar char="•"/>
              <a:defRPr/>
            </a:pPr>
            <a:r>
              <a:rPr lang="en-GB" sz="1400" dirty="0" smtClean="0">
                <a:solidFill>
                  <a:schemeClr val="tx1"/>
                </a:solidFill>
                <a:latin typeface="Calibri" panose="020F0502020204030204" pitchFamily="34" charset="0"/>
                <a:ea typeface="ＭＳ Ｐゴシック" charset="0"/>
                <a:cs typeface="ＭＳ Ｐゴシック" charset="0"/>
              </a:rPr>
              <a:t>Gradient Buttons as Image / Background Button</a:t>
            </a:r>
          </a:p>
          <a:p>
            <a:pPr>
              <a:buFont typeface="Arial" panose="020B0604020202020204" pitchFamily="34" charset="0"/>
              <a:buChar char="•"/>
              <a:defRPr/>
            </a:pPr>
            <a:r>
              <a:rPr lang="en-GB" sz="1400" dirty="0" smtClean="0">
                <a:solidFill>
                  <a:schemeClr val="tx1"/>
                </a:solidFill>
                <a:latin typeface="Calibri" panose="020F0502020204030204" pitchFamily="34" charset="0"/>
                <a:ea typeface="ＭＳ Ｐゴシック" charset="0"/>
                <a:cs typeface="ＭＳ Ｐゴシック" charset="0"/>
              </a:rPr>
              <a:t>Same/Different Content flow in mobile</a:t>
            </a:r>
          </a:p>
          <a:p>
            <a:pPr>
              <a:buFont typeface="Arial" panose="020B0604020202020204" pitchFamily="34" charset="0"/>
              <a:buChar char="•"/>
              <a:defRPr/>
            </a:pPr>
            <a:r>
              <a:rPr lang="en-GB" sz="1400" dirty="0" smtClean="0">
                <a:solidFill>
                  <a:schemeClr val="tx1"/>
                </a:solidFill>
                <a:latin typeface="Calibri" panose="020F0502020204030204" pitchFamily="34" charset="0"/>
                <a:ea typeface="ＭＳ Ｐゴシック" charset="0"/>
                <a:cs typeface="ＭＳ Ｐゴシック" charset="0"/>
              </a:rPr>
              <a:t>Same/Different Content for mobile</a:t>
            </a:r>
          </a:p>
          <a:p>
            <a:pPr>
              <a:buFont typeface="Arial" panose="020B0604020202020204" pitchFamily="34" charset="0"/>
              <a:buChar char="•"/>
              <a:defRPr/>
            </a:pPr>
            <a:r>
              <a:rPr lang="en-GB" sz="1400" dirty="0" smtClean="0">
                <a:solidFill>
                  <a:schemeClr val="tx1"/>
                </a:solidFill>
                <a:latin typeface="Calibri" panose="020F0502020204030204" pitchFamily="34" charset="0"/>
                <a:ea typeface="ＭＳ Ｐゴシック" charset="0"/>
                <a:cs typeface="ＭＳ Ｐゴシック" charset="0"/>
              </a:rPr>
              <a:t>Arial Font</a:t>
            </a:r>
          </a:p>
          <a:p>
            <a:pPr>
              <a:buFont typeface="Arial" panose="020B0604020202020204" pitchFamily="34" charset="0"/>
              <a:buChar char="•"/>
              <a:defRPr/>
            </a:pPr>
            <a:r>
              <a:rPr lang="en-GB" sz="1400" dirty="0" smtClean="0">
                <a:solidFill>
                  <a:schemeClr val="tx1"/>
                </a:solidFill>
                <a:latin typeface="Calibri" panose="020F0502020204030204" pitchFamily="34" charset="0"/>
                <a:ea typeface="ＭＳ Ｐゴシック" charset="0"/>
                <a:cs typeface="ＭＳ Ｐゴシック" charset="0"/>
              </a:rPr>
              <a:t>Hide Content in Desktop</a:t>
            </a:r>
          </a:p>
          <a:p>
            <a:pPr>
              <a:buFont typeface="Arial" panose="020B0604020202020204" pitchFamily="34" charset="0"/>
              <a:buChar char="•"/>
              <a:defRPr/>
            </a:pPr>
            <a:endParaRPr lang="en-GB" sz="1400" dirty="0" smtClean="0">
              <a:solidFill>
                <a:schemeClr val="tx1"/>
              </a:solidFill>
              <a:latin typeface="Calibri" panose="020F0502020204030204" pitchFamily="34" charset="0"/>
              <a:ea typeface="ＭＳ Ｐゴシック" charset="0"/>
              <a:cs typeface="ＭＳ Ｐゴシック" charset="0"/>
            </a:endParaRPr>
          </a:p>
          <a:p>
            <a:pPr>
              <a:buFont typeface="Arial" panose="020B0604020202020204" pitchFamily="34" charset="0"/>
              <a:buChar char="•"/>
              <a:defRPr/>
            </a:pPr>
            <a:endParaRPr lang="en-GB" sz="1400" dirty="0">
              <a:solidFill>
                <a:schemeClr val="tx1"/>
              </a:solidFill>
              <a:latin typeface="Calibri" panose="020F0502020204030204" pitchFamily="34" charset="0"/>
              <a:ea typeface="ＭＳ Ｐゴシック" charset="0"/>
              <a:cs typeface="ＭＳ Ｐゴシック" charset="0"/>
            </a:endParaRPr>
          </a:p>
          <a:p>
            <a:pPr>
              <a:buFont typeface="Arial" panose="020B0604020202020204" pitchFamily="34" charset="0"/>
              <a:buChar char="•"/>
              <a:defRPr/>
            </a:pPr>
            <a:endParaRPr lang="en-GB" sz="1400" dirty="0">
              <a:latin typeface="Calibri" panose="020F0502020204030204" pitchFamily="34" charset="0"/>
              <a:ea typeface="ＭＳ Ｐゴシック" charset="0"/>
              <a:cs typeface="ＭＳ Ｐゴシック" charset="0"/>
            </a:endParaRPr>
          </a:p>
          <a:p>
            <a:pPr>
              <a:buFont typeface="Arial" panose="020B0604020202020204" pitchFamily="34" charset="0"/>
              <a:buChar char="•"/>
            </a:pPr>
            <a:endParaRPr lang="en-US" sz="1100" dirty="0" smtClean="0">
              <a:latin typeface="Calibri" panose="020F0502020204030204" pitchFamily="34" charset="0"/>
              <a:ea typeface="ＭＳ Ｐゴシック" pitchFamily="34" charset="-128"/>
            </a:endParaRP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2703175590"/>
      </p:ext>
    </p:extLst>
  </p:cSld>
  <p:clrMapOvr>
    <a:masterClrMapping/>
  </p:clrMapOvr>
  <p:transition spd="med">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0"/>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906000" cy="3399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ChangeArrowheads="1"/>
          </p:cNvSpPr>
          <p:nvPr/>
        </p:nvSpPr>
        <p:spPr bwMode="auto">
          <a:xfrm>
            <a:off x="398463" y="0"/>
            <a:ext cx="641350" cy="6715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Calibri" panose="020F0502020204030204" pitchFamily="34" charset="0"/>
            </a:endParaRPr>
          </a:p>
        </p:txBody>
      </p:sp>
      <p:pic>
        <p:nvPicPr>
          <p:cNvPr id="41988" name="Picture 24" descr="sapientlogo.gif"/>
          <p:cNvPicPr>
            <a:picLocks noChangeAspect="1"/>
          </p:cNvPicPr>
          <p:nvPr/>
        </p:nvPicPr>
        <p:blipFill>
          <a:blip r:embed="rId3" cstate="print">
            <a:extLst>
              <a:ext uri="{28A0092B-C50C-407E-A947-70E740481C1C}">
                <a14:useLocalDpi xmlns:a14="http://schemas.microsoft.com/office/drawing/2010/main" val="0"/>
              </a:ext>
            </a:extLst>
          </a:blip>
          <a:srcRect r="80165"/>
          <a:stretch>
            <a:fillRect/>
          </a:stretch>
        </p:blipFill>
        <p:spPr bwMode="auto">
          <a:xfrm>
            <a:off x="598488" y="114300"/>
            <a:ext cx="2619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Rectangle 8"/>
          <p:cNvSpPr>
            <a:spLocks noChangeArrowheads="1"/>
          </p:cNvSpPr>
          <p:nvPr/>
        </p:nvSpPr>
        <p:spPr bwMode="auto">
          <a:xfrm>
            <a:off x="0" y="2032000"/>
            <a:ext cx="9906000" cy="2222500"/>
          </a:xfrm>
          <a:prstGeom prst="rect">
            <a:avLst/>
          </a:prstGeom>
          <a:solidFill>
            <a:srgbClr val="EA781E">
              <a:alpha val="39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solidFill>
                <a:schemeClr val="accent2"/>
              </a:solidFill>
              <a:latin typeface="Calibri" panose="020F0502020204030204" pitchFamily="34" charset="0"/>
            </a:endParaRPr>
          </a:p>
        </p:txBody>
      </p:sp>
      <p:sp>
        <p:nvSpPr>
          <p:cNvPr id="41990" name="Rectangle 8"/>
          <p:cNvSpPr>
            <a:spLocks noChangeArrowheads="1"/>
          </p:cNvSpPr>
          <p:nvPr/>
        </p:nvSpPr>
        <p:spPr bwMode="auto">
          <a:xfrm>
            <a:off x="0" y="2032000"/>
            <a:ext cx="9906000" cy="2222500"/>
          </a:xfrm>
          <a:prstGeom prst="rect">
            <a:avLst/>
          </a:prstGeom>
          <a:solidFill>
            <a:srgbClr val="FF6600"/>
          </a:solidFill>
          <a:ln>
            <a:noFill/>
          </a:ln>
          <a:extLst/>
        </p:spPr>
        <p:txBody>
          <a:bodyPr anchor="ctr"/>
          <a:lstStyle/>
          <a:p>
            <a:endParaRPr lang="en-US">
              <a:solidFill>
                <a:schemeClr val="accent2"/>
              </a:solidFill>
              <a:latin typeface="Calibri" panose="020F0502020204030204" pitchFamily="34" charset="0"/>
            </a:endParaRPr>
          </a:p>
        </p:txBody>
      </p:sp>
      <p:sp>
        <p:nvSpPr>
          <p:cNvPr id="41991" name="Text Placeholder 9"/>
          <p:cNvSpPr>
            <a:spLocks noGrp="1"/>
          </p:cNvSpPr>
          <p:nvPr>
            <p:ph type="body" idx="1"/>
          </p:nvPr>
        </p:nvSpPr>
        <p:spPr>
          <a:xfrm>
            <a:off x="398463" y="1643063"/>
            <a:ext cx="8420100" cy="1382525"/>
          </a:xfrm>
        </p:spPr>
        <p:txBody>
          <a:bodyPr/>
          <a:lstStyle/>
          <a:p>
            <a:pPr>
              <a:lnSpc>
                <a:spcPct val="200000"/>
              </a:lnSpc>
            </a:pPr>
            <a:r>
              <a:rPr lang="en-US" sz="3200" dirty="0">
                <a:latin typeface="Calibri" panose="020F0502020204030204" pitchFamily="34" charset="0"/>
                <a:ea typeface="ＭＳ Ｐゴシック" pitchFamily="34" charset="-128"/>
              </a:rPr>
              <a:t>Responsive Email </a:t>
            </a:r>
            <a:r>
              <a:rPr lang="en-US" sz="3200" dirty="0" smtClean="0">
                <a:latin typeface="Calibri" panose="020F0502020204030204" pitchFamily="34" charset="0"/>
                <a:ea typeface="ＭＳ Ｐゴシック" pitchFamily="34" charset="-128"/>
              </a:rPr>
              <a:t>Template</a:t>
            </a:r>
            <a:endParaRPr lang="en-US" sz="3200" dirty="0">
              <a:latin typeface="Calibri" panose="020F0502020204030204" pitchFamily="34" charset="0"/>
              <a:ea typeface="ＭＳ Ｐゴシック" pitchFamily="34" charset="-128"/>
            </a:endParaRPr>
          </a:p>
        </p:txBody>
      </p:sp>
    </p:spTree>
    <p:extLst>
      <p:ext uri="{BB962C8B-B14F-4D97-AF65-F5344CB8AC3E}">
        <p14:creationId xmlns:p14="http://schemas.microsoft.com/office/powerpoint/2010/main" val="631850712"/>
      </p:ext>
    </p:extLst>
  </p:cSld>
  <p:clrMapOvr>
    <a:masterClrMapping/>
  </p:clrMapOvr>
  <p:transition spd="med">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latin typeface="Calibri" panose="020F0502020204030204" pitchFamily="34" charset="0"/>
            </a:endParaRPr>
          </a:p>
        </p:txBody>
      </p:sp>
      <p:sp>
        <p:nvSpPr>
          <p:cNvPr id="3" name="Content Placeholder 2"/>
          <p:cNvSpPr>
            <a:spLocks noGrp="1"/>
          </p:cNvSpPr>
          <p:nvPr>
            <p:ph idx="1"/>
          </p:nvPr>
        </p:nvSpPr>
        <p:spPr/>
        <p:txBody>
          <a:bodyPr/>
          <a:lstStyle/>
          <a:p>
            <a:endParaRPr lang="en-US">
              <a:latin typeface="Calibri" panose="020F0502020204030204" pitchFamily="34" charset="0"/>
            </a:endParaRPr>
          </a:p>
        </p:txBody>
      </p:sp>
      <p:pic>
        <p:nvPicPr>
          <p:cNvPr id="4" name="Picture 1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
            <a:ext cx="9906000" cy="4254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p:nvSpPr>
        <p:spPr bwMode="auto">
          <a:xfrm>
            <a:off x="398463" y="0"/>
            <a:ext cx="641350" cy="6715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Calibri" panose="020F0502020204030204" pitchFamily="34" charset="0"/>
            </a:endParaRPr>
          </a:p>
        </p:txBody>
      </p:sp>
      <p:pic>
        <p:nvPicPr>
          <p:cNvPr id="6" name="Picture 24" descr="sapientlogo.gif"/>
          <p:cNvPicPr>
            <a:picLocks noChangeAspect="1"/>
          </p:cNvPicPr>
          <p:nvPr/>
        </p:nvPicPr>
        <p:blipFill>
          <a:blip r:embed="rId3" cstate="print">
            <a:extLst>
              <a:ext uri="{28A0092B-C50C-407E-A947-70E740481C1C}">
                <a14:useLocalDpi xmlns:a14="http://schemas.microsoft.com/office/drawing/2010/main" val="0"/>
              </a:ext>
            </a:extLst>
          </a:blip>
          <a:srcRect r="80165"/>
          <a:stretch>
            <a:fillRect/>
          </a:stretch>
        </p:blipFill>
        <p:spPr bwMode="auto">
          <a:xfrm>
            <a:off x="598488" y="114300"/>
            <a:ext cx="2619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8"/>
          <p:cNvSpPr>
            <a:spLocks noChangeArrowheads="1"/>
          </p:cNvSpPr>
          <p:nvPr/>
        </p:nvSpPr>
        <p:spPr bwMode="auto">
          <a:xfrm>
            <a:off x="0" y="2032000"/>
            <a:ext cx="9906000" cy="2222500"/>
          </a:xfrm>
          <a:prstGeom prst="rect">
            <a:avLst/>
          </a:prstGeom>
          <a:solidFill>
            <a:schemeClr val="accent3">
              <a:alpha val="39999"/>
            </a:schemeClr>
          </a:solidFill>
          <a:ln w="9525">
            <a:noFill/>
            <a:round/>
            <a:headEnd/>
            <a:tailEnd/>
          </a:ln>
        </p:spPr>
        <p:txBody>
          <a:bodyPr anchor="ctr"/>
          <a:lstStyle/>
          <a:p>
            <a:pPr>
              <a:defRPr/>
            </a:pPr>
            <a:endParaRPr lang="en-US" dirty="0">
              <a:solidFill>
                <a:schemeClr val="accent1"/>
              </a:solidFill>
              <a:latin typeface="Calibri" panose="020F0502020204030204" pitchFamily="34" charset="0"/>
              <a:ea typeface="ＭＳ Ｐゴシック" charset="-128"/>
              <a:cs typeface="ＭＳ Ｐゴシック" charset="-128"/>
            </a:endParaRPr>
          </a:p>
        </p:txBody>
      </p:sp>
      <p:sp>
        <p:nvSpPr>
          <p:cNvPr id="8" name="Rectangle 8"/>
          <p:cNvSpPr>
            <a:spLocks noChangeArrowheads="1"/>
          </p:cNvSpPr>
          <p:nvPr/>
        </p:nvSpPr>
        <p:spPr bwMode="auto">
          <a:xfrm>
            <a:off x="0" y="2032000"/>
            <a:ext cx="9906000" cy="2222500"/>
          </a:xfrm>
          <a:prstGeom prst="rect">
            <a:avLst/>
          </a:prstGeom>
          <a:solidFill>
            <a:srgbClr val="FF6600"/>
          </a:solidFill>
          <a:ln w="9525">
            <a:solidFill>
              <a:schemeClr val="accent1"/>
            </a:solidFill>
            <a:round/>
            <a:headEnd/>
            <a:tailEnd/>
          </a:ln>
          <a:extLst/>
        </p:spPr>
        <p:txBody>
          <a:bodyPr anchor="ctr"/>
          <a:lstStyle/>
          <a:p>
            <a:endParaRPr lang="en-US">
              <a:solidFill>
                <a:srgbClr val="FF0000"/>
              </a:solidFill>
              <a:latin typeface="Calibri" panose="020F0502020204030204" pitchFamily="34" charset="0"/>
            </a:endParaRPr>
          </a:p>
        </p:txBody>
      </p:sp>
      <p:sp>
        <p:nvSpPr>
          <p:cNvPr id="9" name="Text Placeholder 11"/>
          <p:cNvSpPr txBox="1">
            <a:spLocks/>
          </p:cNvSpPr>
          <p:nvPr/>
        </p:nvSpPr>
        <p:spPr bwMode="auto">
          <a:xfrm>
            <a:off x="398463" y="2278250"/>
            <a:ext cx="84201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t" anchorCtr="0" compatLnSpc="1">
            <a:prstTxWarp prst="textNoShape">
              <a:avLst/>
            </a:prstTxWarp>
          </a:bodyPr>
          <a:lstStyle>
            <a:lvl1pPr marL="285750" indent="-285750" algn="l" rtl="0" eaLnBrk="0" fontAlgn="base" hangingPunct="0">
              <a:lnSpc>
                <a:spcPct val="120000"/>
              </a:lnSpc>
              <a:spcBef>
                <a:spcPct val="20000"/>
              </a:spcBef>
              <a:spcAft>
                <a:spcPct val="0"/>
              </a:spcAft>
              <a:buClr>
                <a:schemeClr val="accent1"/>
              </a:buClr>
              <a:buFont typeface="Wingdings" pitchFamily="2" charset="2"/>
              <a:buBlip>
                <a:blip r:embed="rId4"/>
              </a:buBlip>
              <a:defRPr sz="3200">
                <a:solidFill>
                  <a:srgbClr val="4D4D4D"/>
                </a:solidFill>
                <a:latin typeface="Georgia" pitchFamily="-112" charset="0"/>
                <a:ea typeface="ＭＳ Ｐゴシック" pitchFamily="18" charset="-128"/>
                <a:cs typeface="ＭＳ Ｐゴシック" pitchFamily="18" charset="-128"/>
              </a:defRPr>
            </a:lvl1pPr>
            <a:lvl2pPr marL="742950" indent="-247650" algn="l" rtl="0" eaLnBrk="0" fontAlgn="base" hangingPunct="0">
              <a:lnSpc>
                <a:spcPct val="120000"/>
              </a:lnSpc>
              <a:spcBef>
                <a:spcPct val="20000"/>
              </a:spcBef>
              <a:spcAft>
                <a:spcPct val="0"/>
              </a:spcAft>
              <a:buClr>
                <a:schemeClr val="tx1"/>
              </a:buClr>
              <a:buFont typeface="Wingdings" pitchFamily="2" charset="2"/>
              <a:buBlip>
                <a:blip r:embed="rId4"/>
              </a:buBlip>
              <a:defRPr sz="1600">
                <a:solidFill>
                  <a:srgbClr val="4D4D4D"/>
                </a:solidFill>
                <a:latin typeface="Georgia" pitchFamily="-112" charset="0"/>
                <a:ea typeface="ＭＳ Ｐゴシック" pitchFamily="-112" charset="-128"/>
              </a:defRPr>
            </a:lvl2pPr>
            <a:lvl3pPr marL="1085850" indent="-228600" algn="l" rtl="0" eaLnBrk="0" fontAlgn="base" hangingPunct="0">
              <a:lnSpc>
                <a:spcPct val="120000"/>
              </a:lnSpc>
              <a:spcBef>
                <a:spcPct val="20000"/>
              </a:spcBef>
              <a:spcAft>
                <a:spcPct val="0"/>
              </a:spcAft>
              <a:buClr>
                <a:schemeClr val="tx2"/>
              </a:buClr>
              <a:buFont typeface="Wingdings" pitchFamily="2" charset="2"/>
              <a:buBlip>
                <a:blip r:embed="rId4"/>
              </a:buBlip>
              <a:defRPr sz="1400">
                <a:solidFill>
                  <a:srgbClr val="4D4D4D"/>
                </a:solidFill>
                <a:latin typeface="Georgia" pitchFamily="-112" charset="0"/>
                <a:ea typeface="ＭＳ Ｐゴシック" pitchFamily="-112" charset="-128"/>
              </a:defRPr>
            </a:lvl3pPr>
            <a:lvl4pPr marL="1422400" indent="-168275" algn="l" rtl="0" eaLnBrk="0" fontAlgn="base" hangingPunct="0">
              <a:lnSpc>
                <a:spcPct val="120000"/>
              </a:lnSpc>
              <a:spcBef>
                <a:spcPct val="20000"/>
              </a:spcBef>
              <a:spcAft>
                <a:spcPct val="0"/>
              </a:spcAft>
              <a:buClr>
                <a:schemeClr val="tx2"/>
              </a:buClr>
              <a:buFont typeface="Wingdings" pitchFamily="2" charset="2"/>
              <a:buBlip>
                <a:blip r:embed="rId4"/>
              </a:buBlip>
              <a:defRPr sz="1200">
                <a:solidFill>
                  <a:srgbClr val="4D4D4D"/>
                </a:solidFill>
                <a:latin typeface="Georgia" pitchFamily="-112" charset="0"/>
                <a:ea typeface="ＭＳ Ｐゴシック" pitchFamily="-112" charset="-128"/>
              </a:defRPr>
            </a:lvl4pPr>
            <a:lvl5pPr marL="1778000" indent="-171450" algn="l" rtl="0" eaLnBrk="0" fontAlgn="base" hangingPunct="0">
              <a:lnSpc>
                <a:spcPct val="120000"/>
              </a:lnSpc>
              <a:spcBef>
                <a:spcPct val="20000"/>
              </a:spcBef>
              <a:spcAft>
                <a:spcPct val="0"/>
              </a:spcAft>
              <a:buClr>
                <a:schemeClr val="tx2"/>
              </a:buClr>
              <a:buFont typeface="Wingdings" pitchFamily="2" charset="2"/>
              <a:buBlip>
                <a:blip r:embed="rId4"/>
              </a:buBlip>
              <a:defRPr sz="1000">
                <a:solidFill>
                  <a:srgbClr val="4D4D4D"/>
                </a:solidFill>
                <a:latin typeface="Georgia" pitchFamily="-112" charset="0"/>
                <a:ea typeface="ＭＳ Ｐゴシック" pitchFamily="-112" charset="-128"/>
              </a:defRPr>
            </a:lvl5pPr>
            <a:lvl6pPr marL="2235200" indent="-171450" algn="l" rtl="0" fontAlgn="base">
              <a:spcBef>
                <a:spcPct val="20000"/>
              </a:spcBef>
              <a:spcAft>
                <a:spcPct val="0"/>
              </a:spcAft>
              <a:buClr>
                <a:schemeClr val="tx2"/>
              </a:buClr>
              <a:buFont typeface="Wingdings" pitchFamily="-96" charset="2"/>
              <a:buBlip>
                <a:blip r:embed="rId5"/>
              </a:buBlip>
              <a:defRPr sz="1000">
                <a:solidFill>
                  <a:srgbClr val="4D4D4D"/>
                </a:solidFill>
                <a:latin typeface="+mn-lt"/>
              </a:defRPr>
            </a:lvl6pPr>
            <a:lvl7pPr marL="2692400" indent="-171450" algn="l" rtl="0" fontAlgn="base">
              <a:spcBef>
                <a:spcPct val="20000"/>
              </a:spcBef>
              <a:spcAft>
                <a:spcPct val="0"/>
              </a:spcAft>
              <a:buClr>
                <a:schemeClr val="tx2"/>
              </a:buClr>
              <a:buFont typeface="Wingdings" pitchFamily="-96" charset="2"/>
              <a:buBlip>
                <a:blip r:embed="rId5"/>
              </a:buBlip>
              <a:defRPr sz="1000">
                <a:solidFill>
                  <a:srgbClr val="4D4D4D"/>
                </a:solidFill>
                <a:latin typeface="+mn-lt"/>
              </a:defRPr>
            </a:lvl7pPr>
            <a:lvl8pPr marL="3149600" indent="-171450" algn="l" rtl="0" fontAlgn="base">
              <a:spcBef>
                <a:spcPct val="20000"/>
              </a:spcBef>
              <a:spcAft>
                <a:spcPct val="0"/>
              </a:spcAft>
              <a:buClr>
                <a:schemeClr val="tx2"/>
              </a:buClr>
              <a:buFont typeface="Wingdings" pitchFamily="-96" charset="2"/>
              <a:buBlip>
                <a:blip r:embed="rId5"/>
              </a:buBlip>
              <a:defRPr sz="1000">
                <a:solidFill>
                  <a:srgbClr val="4D4D4D"/>
                </a:solidFill>
                <a:latin typeface="+mn-lt"/>
              </a:defRPr>
            </a:lvl8pPr>
            <a:lvl9pPr marL="3606800" indent="-171450" algn="l" rtl="0" fontAlgn="base">
              <a:spcBef>
                <a:spcPct val="20000"/>
              </a:spcBef>
              <a:spcAft>
                <a:spcPct val="0"/>
              </a:spcAft>
              <a:buClr>
                <a:schemeClr val="tx2"/>
              </a:buClr>
              <a:buFont typeface="Wingdings" pitchFamily="-96" charset="2"/>
              <a:buBlip>
                <a:blip r:embed="rId5"/>
              </a:buBlip>
              <a:defRPr sz="1000">
                <a:solidFill>
                  <a:srgbClr val="4D4D4D"/>
                </a:solidFill>
                <a:latin typeface="+mn-lt"/>
              </a:defRPr>
            </a:lvl9pPr>
          </a:lstStyle>
          <a:p>
            <a:pPr marL="0" indent="0">
              <a:buNone/>
            </a:pPr>
            <a:r>
              <a:rPr lang="en-US" kern="0" dirty="0" smtClean="0">
                <a:solidFill>
                  <a:schemeClr val="bg1"/>
                </a:solidFill>
                <a:latin typeface="Calibri" panose="020F0502020204030204" pitchFamily="34" charset="0"/>
                <a:ea typeface="ＭＳ Ｐゴシック" pitchFamily="34" charset="-128"/>
              </a:rPr>
              <a:t>About Responsive Email?</a:t>
            </a:r>
          </a:p>
        </p:txBody>
      </p:sp>
    </p:spTree>
    <p:extLst>
      <p:ext uri="{BB962C8B-B14F-4D97-AF65-F5344CB8AC3E}">
        <p14:creationId xmlns:p14="http://schemas.microsoft.com/office/powerpoint/2010/main" val="774784555"/>
      </p:ext>
    </p:extLst>
  </p:cSld>
  <p:clrMapOvr>
    <a:masterClrMapping/>
  </p:clrMapOvr>
  <p:transition spd="med">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Responsive Email Template</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57212" y="848309"/>
            <a:ext cx="8829675" cy="5450243"/>
          </a:xfrm>
        </p:spPr>
        <p:txBody>
          <a:bodyPr/>
          <a:lstStyle/>
          <a:p>
            <a:pPr marL="0" indent="0">
              <a:buNone/>
            </a:pPr>
            <a:endParaRPr lang="en-US" sz="1400" dirty="0" smtClean="0">
              <a:solidFill>
                <a:schemeClr val="tx1"/>
              </a:solidFill>
              <a:latin typeface="Calibri" panose="020F0502020204030204" pitchFamily="34" charset="0"/>
              <a:ea typeface="ＭＳ Ｐゴシック" pitchFamily="34" charset="-128"/>
            </a:endParaRPr>
          </a:p>
          <a:p>
            <a:pPr marL="0" indent="0">
              <a:buNone/>
            </a:pPr>
            <a:endParaRPr lang="en-US" sz="1400" dirty="0">
              <a:solidFill>
                <a:schemeClr val="tx1"/>
              </a:solidFill>
              <a:latin typeface="Calibri" panose="020F0502020204030204" pitchFamily="34" charset="0"/>
              <a:ea typeface="ＭＳ Ｐゴシック" pitchFamily="34" charset="-128"/>
            </a:endParaRPr>
          </a:p>
          <a:p>
            <a:pPr marL="0" indent="0">
              <a:buNone/>
            </a:pPr>
            <a:endParaRPr lang="en-US" sz="1400" dirty="0">
              <a:solidFill>
                <a:schemeClr val="tx1"/>
              </a:solidFill>
              <a:latin typeface="Calibri" panose="020F0502020204030204" pitchFamily="34" charset="0"/>
              <a:ea typeface="ＭＳ Ｐゴシック" pitchFamily="34" charset="-128"/>
            </a:endParaRP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619" y="1204857"/>
            <a:ext cx="3159983" cy="511795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7914" y="1204856"/>
            <a:ext cx="2065469" cy="5117952"/>
          </a:xfrm>
          <a:prstGeom prst="rect">
            <a:avLst/>
          </a:prstGeom>
        </p:spPr>
      </p:pic>
      <p:sp>
        <p:nvSpPr>
          <p:cNvPr id="2" name="TextBox 1"/>
          <p:cNvSpPr txBox="1"/>
          <p:nvPr/>
        </p:nvSpPr>
        <p:spPr>
          <a:xfrm>
            <a:off x="5723074" y="864806"/>
            <a:ext cx="1678193"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smtClean="0">
                <a:solidFill>
                  <a:srgbClr val="FF0000"/>
                </a:solidFill>
                <a:latin typeface="Calibri" panose="020F0502020204030204" pitchFamily="34" charset="0"/>
              </a:rPr>
              <a:t>Mobile Version</a:t>
            </a:r>
            <a:endParaRPr lang="en-US" sz="1400" dirty="0">
              <a:solidFill>
                <a:srgbClr val="FF0000"/>
              </a:solidFill>
              <a:latin typeface="Calibri" panose="020F0502020204030204" pitchFamily="34" charset="0"/>
            </a:endParaRPr>
          </a:p>
        </p:txBody>
      </p:sp>
      <p:sp>
        <p:nvSpPr>
          <p:cNvPr id="7" name="TextBox 6"/>
          <p:cNvSpPr txBox="1"/>
          <p:nvPr/>
        </p:nvSpPr>
        <p:spPr>
          <a:xfrm>
            <a:off x="2624857" y="850765"/>
            <a:ext cx="1914861" cy="307777"/>
          </a:xfrm>
          <a:prstGeom prst="rect">
            <a:avLst/>
          </a:prstGeom>
          <a:noFill/>
        </p:spPr>
        <p:txBody>
          <a:bodyPr wrap="square" rtlCol="0">
            <a:spAutoFit/>
          </a:bodyPr>
          <a:lstStyle/>
          <a:p>
            <a:r>
              <a:rPr lang="en-US" sz="1400" dirty="0" smtClean="0">
                <a:solidFill>
                  <a:srgbClr val="FF0000"/>
                </a:solidFill>
                <a:latin typeface="Calibri" panose="020F0502020204030204" pitchFamily="34" charset="0"/>
              </a:rPr>
              <a:t>Desktop Version</a:t>
            </a:r>
            <a:endParaRPr lang="en-US" sz="14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3891065500"/>
      </p:ext>
    </p:extLst>
  </p:cSld>
  <p:clrMapOvr>
    <a:masterClrMapping/>
  </p:clrMapOvr>
  <p:transition spd="med">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Responsive Email Template</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5450243"/>
          </a:xfrm>
        </p:spPr>
        <p:txBody>
          <a:bodyPr/>
          <a:lstStyle/>
          <a:p>
            <a:pPr marL="0" indent="0">
              <a:buNone/>
            </a:pPr>
            <a:endParaRPr lang="en-US" sz="1400" dirty="0" smtClean="0">
              <a:solidFill>
                <a:schemeClr val="tx1"/>
              </a:solidFill>
              <a:latin typeface="Calibri" panose="020F0502020204030204" pitchFamily="34" charset="0"/>
              <a:ea typeface="ＭＳ Ｐゴシック" pitchFamily="34" charset="-128"/>
            </a:endParaRPr>
          </a:p>
          <a:p>
            <a:pPr marL="0" indent="0">
              <a:buNone/>
            </a:pPr>
            <a:endParaRPr lang="en-US" sz="1400" dirty="0">
              <a:solidFill>
                <a:schemeClr val="tx1"/>
              </a:solidFill>
              <a:latin typeface="Calibri" panose="020F0502020204030204" pitchFamily="34" charset="0"/>
              <a:ea typeface="ＭＳ Ｐゴシック" pitchFamily="34" charset="-128"/>
            </a:endParaRPr>
          </a:p>
          <a:p>
            <a:pPr marL="0" indent="0">
              <a:buNone/>
            </a:pPr>
            <a:endParaRPr lang="en-US" sz="1400" dirty="0">
              <a:solidFill>
                <a:schemeClr val="tx1"/>
              </a:solidFill>
              <a:latin typeface="Calibri" panose="020F0502020204030204" pitchFamily="34" charset="0"/>
              <a:ea typeface="ＭＳ Ｐゴシック" pitchFamily="34" charset="-128"/>
            </a:endParaRP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850" y="1215614"/>
            <a:ext cx="3162738" cy="526049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237" y="1215614"/>
            <a:ext cx="1888327" cy="5260490"/>
          </a:xfrm>
          <a:prstGeom prst="rect">
            <a:avLst/>
          </a:prstGeom>
        </p:spPr>
      </p:pic>
      <p:sp>
        <p:nvSpPr>
          <p:cNvPr id="3" name="Rectangle 2"/>
          <p:cNvSpPr/>
          <p:nvPr/>
        </p:nvSpPr>
        <p:spPr>
          <a:xfrm>
            <a:off x="2559103" y="824766"/>
            <a:ext cx="1369093" cy="307777"/>
          </a:xfrm>
          <a:prstGeom prst="rect">
            <a:avLst/>
          </a:prstGeom>
        </p:spPr>
        <p:txBody>
          <a:bodyPr wrap="none">
            <a:spAutoFit/>
          </a:bodyPr>
          <a:lstStyle/>
          <a:p>
            <a:r>
              <a:rPr lang="en-US" sz="1400" dirty="0">
                <a:solidFill>
                  <a:srgbClr val="FF0000"/>
                </a:solidFill>
                <a:latin typeface="Calibri" panose="020F0502020204030204" pitchFamily="34" charset="0"/>
              </a:rPr>
              <a:t>Desktop Version</a:t>
            </a:r>
          </a:p>
        </p:txBody>
      </p:sp>
      <p:sp>
        <p:nvSpPr>
          <p:cNvPr id="4" name="Rectangle 3"/>
          <p:cNvSpPr/>
          <p:nvPr/>
        </p:nvSpPr>
        <p:spPr>
          <a:xfrm>
            <a:off x="5625528" y="835524"/>
            <a:ext cx="1285160" cy="307777"/>
          </a:xfrm>
          <a:prstGeom prst="rect">
            <a:avLst/>
          </a:prstGeom>
        </p:spPr>
        <p:txBody>
          <a:bodyPr wrap="none">
            <a:spAutoFit/>
          </a:bodyPr>
          <a:lstStyle/>
          <a:p>
            <a:r>
              <a:rPr lang="en-US" sz="1400" dirty="0">
                <a:solidFill>
                  <a:srgbClr val="FF0000"/>
                </a:solidFill>
                <a:latin typeface="Calibri" panose="020F0502020204030204" pitchFamily="34" charset="0"/>
              </a:rPr>
              <a:t>Mobile Version</a:t>
            </a:r>
          </a:p>
        </p:txBody>
      </p:sp>
    </p:spTree>
    <p:extLst>
      <p:ext uri="{BB962C8B-B14F-4D97-AF65-F5344CB8AC3E}">
        <p14:creationId xmlns:p14="http://schemas.microsoft.com/office/powerpoint/2010/main" val="3497103874"/>
      </p:ext>
    </p:extLst>
  </p:cSld>
  <p:clrMapOvr>
    <a:masterClrMapping/>
  </p:clrMapOvr>
  <p:transition spd="med">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Responsive Email Template</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5450243"/>
          </a:xfrm>
        </p:spPr>
        <p:txBody>
          <a:bodyPr/>
          <a:lstStyle/>
          <a:p>
            <a:pPr marL="0" indent="0">
              <a:buNone/>
            </a:pPr>
            <a:endParaRPr lang="en-US" sz="1400" dirty="0" smtClean="0">
              <a:solidFill>
                <a:schemeClr val="tx1"/>
              </a:solidFill>
              <a:latin typeface="Calibri" panose="020F0502020204030204" pitchFamily="34" charset="0"/>
              <a:ea typeface="ＭＳ Ｐゴシック" pitchFamily="34" charset="-128"/>
            </a:endParaRPr>
          </a:p>
          <a:p>
            <a:pPr marL="0" indent="0">
              <a:buNone/>
            </a:pPr>
            <a:endParaRPr lang="en-US" sz="1400" dirty="0">
              <a:solidFill>
                <a:schemeClr val="tx1"/>
              </a:solidFill>
              <a:latin typeface="Calibri" panose="020F0502020204030204" pitchFamily="34" charset="0"/>
              <a:ea typeface="ＭＳ Ｐゴシック" pitchFamily="34" charset="-128"/>
            </a:endParaRPr>
          </a:p>
          <a:p>
            <a:pPr marL="0" indent="0">
              <a:buNone/>
            </a:pPr>
            <a:endParaRPr lang="en-US" sz="1400" dirty="0">
              <a:solidFill>
                <a:schemeClr val="tx1"/>
              </a:solidFill>
              <a:latin typeface="Calibri" panose="020F0502020204030204" pitchFamily="34" charset="0"/>
              <a:ea typeface="ＭＳ Ｐゴシック" pitchFamily="34" charset="-128"/>
            </a:endParaRP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407" y="1194099"/>
            <a:ext cx="3657599" cy="532503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3300" y="1194099"/>
            <a:ext cx="1638637" cy="5325034"/>
          </a:xfrm>
          <a:prstGeom prst="rect">
            <a:avLst/>
          </a:prstGeom>
        </p:spPr>
      </p:pic>
      <p:sp>
        <p:nvSpPr>
          <p:cNvPr id="2" name="Rectangle 1"/>
          <p:cNvSpPr/>
          <p:nvPr/>
        </p:nvSpPr>
        <p:spPr>
          <a:xfrm>
            <a:off x="6171193" y="824767"/>
            <a:ext cx="1285160" cy="307777"/>
          </a:xfrm>
          <a:prstGeom prst="rect">
            <a:avLst/>
          </a:prstGeom>
        </p:spPr>
        <p:txBody>
          <a:bodyPr wrap="none">
            <a:spAutoFit/>
          </a:bodyPr>
          <a:lstStyle/>
          <a:p>
            <a:r>
              <a:rPr lang="en-US" sz="1400" dirty="0">
                <a:solidFill>
                  <a:srgbClr val="FF0000"/>
                </a:solidFill>
                <a:latin typeface="Calibri" panose="020F0502020204030204" pitchFamily="34" charset="0"/>
              </a:rPr>
              <a:t>Mobile Version</a:t>
            </a:r>
          </a:p>
        </p:txBody>
      </p:sp>
      <p:sp>
        <p:nvSpPr>
          <p:cNvPr id="6" name="Rectangle 5"/>
          <p:cNvSpPr/>
          <p:nvPr/>
        </p:nvSpPr>
        <p:spPr>
          <a:xfrm>
            <a:off x="3122548" y="824767"/>
            <a:ext cx="1369093" cy="307777"/>
          </a:xfrm>
          <a:prstGeom prst="rect">
            <a:avLst/>
          </a:prstGeom>
        </p:spPr>
        <p:txBody>
          <a:bodyPr wrap="none">
            <a:spAutoFit/>
          </a:bodyPr>
          <a:lstStyle/>
          <a:p>
            <a:r>
              <a:rPr lang="en-US" sz="1400" dirty="0" smtClean="0">
                <a:solidFill>
                  <a:srgbClr val="FF0000"/>
                </a:solidFill>
                <a:latin typeface="Calibri" panose="020F0502020204030204" pitchFamily="34" charset="0"/>
              </a:rPr>
              <a:t>Desktop Version</a:t>
            </a:r>
            <a:endParaRPr lang="en-US" sz="14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2512655825"/>
      </p:ext>
    </p:extLst>
  </p:cSld>
  <p:clrMapOvr>
    <a:masterClrMapping/>
  </p:clrMapOvr>
  <p:transition spd="med">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Responsive Email Template</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5450243"/>
          </a:xfrm>
        </p:spPr>
        <p:txBody>
          <a:bodyPr/>
          <a:lstStyle/>
          <a:p>
            <a:pPr marL="0" indent="0">
              <a:buNone/>
            </a:pPr>
            <a:endParaRPr lang="en-US" sz="1400" dirty="0" smtClean="0">
              <a:solidFill>
                <a:schemeClr val="tx1"/>
              </a:solidFill>
              <a:latin typeface="Calibri" panose="020F0502020204030204" pitchFamily="34" charset="0"/>
              <a:ea typeface="ＭＳ Ｐゴシック" pitchFamily="34" charset="-128"/>
            </a:endParaRPr>
          </a:p>
          <a:p>
            <a:pPr marL="0" indent="0">
              <a:buNone/>
            </a:pPr>
            <a:endParaRPr lang="en-US" sz="1400" dirty="0" smtClean="0">
              <a:solidFill>
                <a:schemeClr val="tx1"/>
              </a:solidFill>
              <a:latin typeface="Calibri" panose="020F0502020204030204" pitchFamily="34" charset="0"/>
              <a:ea typeface="ＭＳ Ｐゴシック" pitchFamily="34" charset="-128"/>
            </a:endParaRPr>
          </a:p>
          <a:p>
            <a:pPr marL="0" indent="0">
              <a:buNone/>
            </a:pPr>
            <a:endParaRPr lang="en-US" sz="1400" dirty="0">
              <a:solidFill>
                <a:schemeClr val="tx1"/>
              </a:solidFill>
              <a:latin typeface="Calibri" panose="020F0502020204030204" pitchFamily="34" charset="0"/>
              <a:ea typeface="ＭＳ Ｐゴシック" pitchFamily="34" charset="-128"/>
            </a:endParaRP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438" y="1204855"/>
            <a:ext cx="3494478" cy="519594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3300" y="1204855"/>
            <a:ext cx="1533114" cy="5195946"/>
          </a:xfrm>
          <a:prstGeom prst="rect">
            <a:avLst/>
          </a:prstGeom>
        </p:spPr>
      </p:pic>
      <p:sp>
        <p:nvSpPr>
          <p:cNvPr id="3" name="Rectangle 2"/>
          <p:cNvSpPr/>
          <p:nvPr/>
        </p:nvSpPr>
        <p:spPr>
          <a:xfrm>
            <a:off x="3261015" y="835523"/>
            <a:ext cx="1369093" cy="307777"/>
          </a:xfrm>
          <a:prstGeom prst="rect">
            <a:avLst/>
          </a:prstGeom>
        </p:spPr>
        <p:txBody>
          <a:bodyPr wrap="none">
            <a:spAutoFit/>
          </a:bodyPr>
          <a:lstStyle/>
          <a:p>
            <a:r>
              <a:rPr lang="en-US" sz="1400" dirty="0" smtClean="0">
                <a:solidFill>
                  <a:srgbClr val="FF0000"/>
                </a:solidFill>
                <a:latin typeface="Calibri" panose="020F0502020204030204" pitchFamily="34" charset="0"/>
              </a:rPr>
              <a:t>Desktop </a:t>
            </a:r>
            <a:r>
              <a:rPr lang="en-US" sz="1400" dirty="0">
                <a:solidFill>
                  <a:srgbClr val="FF0000"/>
                </a:solidFill>
                <a:latin typeface="Calibri" panose="020F0502020204030204" pitchFamily="34" charset="0"/>
              </a:rPr>
              <a:t>Version</a:t>
            </a:r>
          </a:p>
        </p:txBody>
      </p:sp>
      <p:sp>
        <p:nvSpPr>
          <p:cNvPr id="4" name="Rectangle 3"/>
          <p:cNvSpPr/>
          <p:nvPr/>
        </p:nvSpPr>
        <p:spPr>
          <a:xfrm>
            <a:off x="6128275" y="835523"/>
            <a:ext cx="1285160" cy="307777"/>
          </a:xfrm>
          <a:prstGeom prst="rect">
            <a:avLst/>
          </a:prstGeom>
        </p:spPr>
        <p:txBody>
          <a:bodyPr wrap="none">
            <a:spAutoFit/>
          </a:bodyPr>
          <a:lstStyle/>
          <a:p>
            <a:r>
              <a:rPr lang="en-US" sz="1400" dirty="0">
                <a:solidFill>
                  <a:srgbClr val="FF0000"/>
                </a:solidFill>
                <a:latin typeface="Calibri" panose="020F0502020204030204" pitchFamily="34" charset="0"/>
              </a:rPr>
              <a:t>Mobile Version</a:t>
            </a:r>
          </a:p>
        </p:txBody>
      </p:sp>
    </p:spTree>
    <p:extLst>
      <p:ext uri="{BB962C8B-B14F-4D97-AF65-F5344CB8AC3E}">
        <p14:creationId xmlns:p14="http://schemas.microsoft.com/office/powerpoint/2010/main" val="3784021448"/>
      </p:ext>
    </p:extLst>
  </p:cSld>
  <p:clrMapOvr>
    <a:masterClrMapping/>
  </p:clrMapOvr>
  <p:transition spd="med">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0"/>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906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ChangeArrowheads="1"/>
          </p:cNvSpPr>
          <p:nvPr/>
        </p:nvSpPr>
        <p:spPr bwMode="auto">
          <a:xfrm>
            <a:off x="398463" y="0"/>
            <a:ext cx="641350" cy="6715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Calibri" panose="020F0502020204030204" pitchFamily="34" charset="0"/>
            </a:endParaRPr>
          </a:p>
        </p:txBody>
      </p:sp>
      <p:pic>
        <p:nvPicPr>
          <p:cNvPr id="41988" name="Picture 24" descr="sapientlogo.gif"/>
          <p:cNvPicPr>
            <a:picLocks noChangeAspect="1"/>
          </p:cNvPicPr>
          <p:nvPr/>
        </p:nvPicPr>
        <p:blipFill>
          <a:blip r:embed="rId3" cstate="print">
            <a:extLst>
              <a:ext uri="{28A0092B-C50C-407E-A947-70E740481C1C}">
                <a14:useLocalDpi xmlns:a14="http://schemas.microsoft.com/office/drawing/2010/main" val="0"/>
              </a:ext>
            </a:extLst>
          </a:blip>
          <a:srcRect r="80165"/>
          <a:stretch>
            <a:fillRect/>
          </a:stretch>
        </p:blipFill>
        <p:spPr bwMode="auto">
          <a:xfrm>
            <a:off x="598488" y="114300"/>
            <a:ext cx="2619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Rectangle 8"/>
          <p:cNvSpPr>
            <a:spLocks noChangeArrowheads="1"/>
          </p:cNvSpPr>
          <p:nvPr/>
        </p:nvSpPr>
        <p:spPr bwMode="auto">
          <a:xfrm>
            <a:off x="0" y="2032000"/>
            <a:ext cx="9906000" cy="2222500"/>
          </a:xfrm>
          <a:prstGeom prst="rect">
            <a:avLst/>
          </a:prstGeom>
          <a:solidFill>
            <a:srgbClr val="EA781E">
              <a:alpha val="39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solidFill>
                <a:schemeClr val="accent2"/>
              </a:solidFill>
              <a:latin typeface="Calibri" panose="020F0502020204030204" pitchFamily="34" charset="0"/>
            </a:endParaRPr>
          </a:p>
        </p:txBody>
      </p:sp>
      <p:sp>
        <p:nvSpPr>
          <p:cNvPr id="41990" name="Rectangle 8"/>
          <p:cNvSpPr>
            <a:spLocks noChangeArrowheads="1"/>
          </p:cNvSpPr>
          <p:nvPr/>
        </p:nvSpPr>
        <p:spPr bwMode="auto">
          <a:xfrm>
            <a:off x="0" y="2032000"/>
            <a:ext cx="9906000" cy="2222500"/>
          </a:xfrm>
          <a:prstGeom prst="rect">
            <a:avLst/>
          </a:prstGeom>
          <a:solidFill>
            <a:srgbClr val="FF6600"/>
          </a:solidFill>
          <a:ln>
            <a:noFill/>
          </a:ln>
          <a:extLst/>
        </p:spPr>
        <p:txBody>
          <a:bodyPr anchor="ctr"/>
          <a:lstStyle/>
          <a:p>
            <a:endParaRPr lang="en-US">
              <a:solidFill>
                <a:schemeClr val="accent2"/>
              </a:solidFill>
              <a:latin typeface="Calibri" panose="020F0502020204030204" pitchFamily="34" charset="0"/>
            </a:endParaRPr>
          </a:p>
        </p:txBody>
      </p:sp>
      <p:sp>
        <p:nvSpPr>
          <p:cNvPr id="41991" name="Text Placeholder 9"/>
          <p:cNvSpPr>
            <a:spLocks noGrp="1"/>
          </p:cNvSpPr>
          <p:nvPr>
            <p:ph type="body" idx="1"/>
          </p:nvPr>
        </p:nvSpPr>
        <p:spPr>
          <a:xfrm>
            <a:off x="469900" y="1874839"/>
            <a:ext cx="8420100" cy="1268411"/>
          </a:xfrm>
        </p:spPr>
        <p:txBody>
          <a:bodyPr/>
          <a:lstStyle/>
          <a:p>
            <a:pPr>
              <a:lnSpc>
                <a:spcPct val="200000"/>
              </a:lnSpc>
            </a:pPr>
            <a:r>
              <a:rPr lang="en-US" sz="3200" dirty="0" smtClean="0">
                <a:latin typeface="Calibri" panose="020F0502020204030204" pitchFamily="34" charset="0"/>
                <a:ea typeface="ＭＳ Ｐゴシック" pitchFamily="34" charset="-128"/>
              </a:rPr>
              <a:t>Text (.txt) Emailer</a:t>
            </a:r>
            <a:endParaRPr lang="en-US" sz="3200" dirty="0">
              <a:latin typeface="Calibri" panose="020F0502020204030204" pitchFamily="34" charset="0"/>
              <a:ea typeface="ＭＳ Ｐゴシック" pitchFamily="34" charset="-128"/>
            </a:endParaRPr>
          </a:p>
        </p:txBody>
      </p:sp>
    </p:spTree>
    <p:extLst>
      <p:ext uri="{BB962C8B-B14F-4D97-AF65-F5344CB8AC3E}">
        <p14:creationId xmlns:p14="http://schemas.microsoft.com/office/powerpoint/2010/main" val="2007144712"/>
      </p:ext>
    </p:extLst>
  </p:cSld>
  <p:clrMapOvr>
    <a:masterClrMapping/>
  </p:clrMapOvr>
  <p:transition spd="med">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Text (.txt) Emailer</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5450243"/>
          </a:xfrm>
        </p:spPr>
        <p:txBody>
          <a:bodyPr/>
          <a:lstStyle/>
          <a:p>
            <a:pPr marL="0" indent="0">
              <a:buNone/>
            </a:pPr>
            <a:r>
              <a:rPr lang="en-US" sz="1400" dirty="0" smtClean="0">
                <a:solidFill>
                  <a:schemeClr val="tx1"/>
                </a:solidFill>
                <a:latin typeface="Calibri" panose="020F0502020204030204" pitchFamily="34" charset="0"/>
                <a:ea typeface="ＭＳ Ｐゴシック" pitchFamily="34" charset="-128"/>
              </a:rPr>
              <a:t>For sky </a:t>
            </a:r>
            <a:r>
              <a:rPr lang="en-US" sz="1400" dirty="0" err="1" smtClean="0">
                <a:solidFill>
                  <a:schemeClr val="tx1"/>
                </a:solidFill>
                <a:latin typeface="Calibri" panose="020F0502020204030204" pitchFamily="34" charset="0"/>
                <a:ea typeface="ＭＳ Ｐゴシック" pitchFamily="34" charset="-128"/>
              </a:rPr>
              <a:t>emailer</a:t>
            </a:r>
            <a:r>
              <a:rPr lang="en-US" sz="1400" dirty="0" smtClean="0">
                <a:solidFill>
                  <a:schemeClr val="tx1"/>
                </a:solidFill>
                <a:latin typeface="Calibri" panose="020F0502020204030204" pitchFamily="34" charset="0"/>
                <a:ea typeface="ＭＳ Ｐゴシック" pitchFamily="34" charset="-128"/>
              </a:rPr>
              <a:t>,  We always make a text (.txt) </a:t>
            </a:r>
            <a:r>
              <a:rPr lang="en-US" sz="1400" dirty="0" err="1" smtClean="0">
                <a:solidFill>
                  <a:schemeClr val="tx1"/>
                </a:solidFill>
                <a:latin typeface="Calibri" panose="020F0502020204030204" pitchFamily="34" charset="0"/>
                <a:ea typeface="ＭＳ Ｐゴシック" pitchFamily="34" charset="-128"/>
              </a:rPr>
              <a:t>emailer</a:t>
            </a:r>
            <a:r>
              <a:rPr lang="en-US" sz="1400" dirty="0" smtClean="0">
                <a:solidFill>
                  <a:schemeClr val="tx1"/>
                </a:solidFill>
                <a:latin typeface="Calibri" panose="020F0502020204030204" pitchFamily="34" charset="0"/>
                <a:ea typeface="ＭＳ Ｐゴシック" pitchFamily="34" charset="-128"/>
              </a:rPr>
              <a:t> for a particular html </a:t>
            </a:r>
            <a:r>
              <a:rPr lang="en-US" sz="1400" dirty="0" err="1" smtClean="0">
                <a:solidFill>
                  <a:schemeClr val="tx1"/>
                </a:solidFill>
                <a:latin typeface="Calibri" panose="020F0502020204030204" pitchFamily="34" charset="0"/>
                <a:ea typeface="ＭＳ Ｐゴシック" pitchFamily="34" charset="-128"/>
              </a:rPr>
              <a:t>emailer</a:t>
            </a:r>
            <a:r>
              <a:rPr lang="en-US" sz="1400" dirty="0" smtClean="0">
                <a:solidFill>
                  <a:schemeClr val="tx1"/>
                </a:solidFill>
                <a:latin typeface="Calibri" panose="020F0502020204030204" pitchFamily="34" charset="0"/>
                <a:ea typeface="ＭＳ Ｐゴシック" pitchFamily="34" charset="-128"/>
              </a:rPr>
              <a:t>.  That will contain only text including </a:t>
            </a:r>
            <a:r>
              <a:rPr lang="en-US" sz="1400" dirty="0">
                <a:solidFill>
                  <a:schemeClr val="tx1"/>
                </a:solidFill>
                <a:latin typeface="Calibri" panose="020F0502020204030204" pitchFamily="34" charset="0"/>
                <a:ea typeface="ＭＳ Ｐゴシック" pitchFamily="34" charset="-128"/>
              </a:rPr>
              <a:t> </a:t>
            </a:r>
            <a:r>
              <a:rPr lang="en-US" sz="1400" dirty="0" err="1" smtClean="0">
                <a:solidFill>
                  <a:schemeClr val="tx1"/>
                </a:solidFill>
                <a:latin typeface="Calibri" panose="020F0502020204030204" pitchFamily="34" charset="0"/>
                <a:ea typeface="ＭＳ Ｐゴシック" pitchFamily="34" charset="-128"/>
              </a:rPr>
              <a:t>urls</a:t>
            </a:r>
            <a:r>
              <a:rPr lang="en-US" sz="1400" dirty="0" smtClean="0">
                <a:solidFill>
                  <a:schemeClr val="tx1"/>
                </a:solidFill>
                <a:latin typeface="Calibri" panose="020F0502020204030204" pitchFamily="34" charset="0"/>
                <a:ea typeface="ＭＳ Ｐゴシック" pitchFamily="34" charset="-128"/>
              </a:rPr>
              <a:t> with tracking code. It is mandatory  for all developers to make a text (.txt) </a:t>
            </a:r>
            <a:r>
              <a:rPr lang="en-US" sz="1400" dirty="0" err="1" smtClean="0">
                <a:solidFill>
                  <a:schemeClr val="tx1"/>
                </a:solidFill>
                <a:latin typeface="Calibri" panose="020F0502020204030204" pitchFamily="34" charset="0"/>
                <a:ea typeface="ＭＳ Ｐゴシック" pitchFamily="34" charset="-128"/>
              </a:rPr>
              <a:t>emailer</a:t>
            </a:r>
            <a:r>
              <a:rPr lang="en-US" sz="1400" dirty="0" smtClean="0">
                <a:solidFill>
                  <a:schemeClr val="tx1"/>
                </a:solidFill>
                <a:latin typeface="Calibri" panose="020F0502020204030204" pitchFamily="34" charset="0"/>
                <a:ea typeface="ＭＳ Ｐゴシック" pitchFamily="34" charset="-128"/>
              </a:rPr>
              <a:t> before sending that to QA.</a:t>
            </a:r>
          </a:p>
          <a:p>
            <a:pPr marL="0" indent="0">
              <a:buNone/>
            </a:pPr>
            <a:endParaRPr lang="en-US" sz="1400" dirty="0">
              <a:solidFill>
                <a:schemeClr val="tx1"/>
              </a:solidFill>
              <a:latin typeface="Calibri" panose="020F0502020204030204" pitchFamily="34" charset="0"/>
              <a:ea typeface="ＭＳ Ｐゴシック" pitchFamily="34" charset="-128"/>
            </a:endParaRPr>
          </a:p>
          <a:p>
            <a:pPr marL="0" indent="0">
              <a:buNone/>
            </a:pPr>
            <a:endParaRPr lang="en-US" sz="1400" dirty="0">
              <a:solidFill>
                <a:schemeClr val="tx1"/>
              </a:solidFill>
              <a:latin typeface="Calibri" panose="020F0502020204030204" pitchFamily="34" charset="0"/>
              <a:ea typeface="ＭＳ Ｐゴシック" pitchFamily="34" charset="-128"/>
            </a:endParaRP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702" y="1871831"/>
            <a:ext cx="8025206" cy="4575801"/>
          </a:xfrm>
          <a:prstGeom prst="rect">
            <a:avLst/>
          </a:prstGeom>
          <a:ln>
            <a:solidFill>
              <a:schemeClr val="accent1"/>
            </a:solidFill>
          </a:ln>
        </p:spPr>
      </p:pic>
    </p:spTree>
    <p:extLst>
      <p:ext uri="{BB962C8B-B14F-4D97-AF65-F5344CB8AC3E}">
        <p14:creationId xmlns:p14="http://schemas.microsoft.com/office/powerpoint/2010/main" val="3427753064"/>
      </p:ext>
    </p:extLst>
  </p:cSld>
  <p:clrMapOvr>
    <a:masterClrMapping/>
  </p:clrMapOvr>
  <p:transition spd="med">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0"/>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906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ChangeArrowheads="1"/>
          </p:cNvSpPr>
          <p:nvPr/>
        </p:nvSpPr>
        <p:spPr bwMode="auto">
          <a:xfrm>
            <a:off x="398463" y="0"/>
            <a:ext cx="641350" cy="6715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Calibri" panose="020F0502020204030204" pitchFamily="34" charset="0"/>
            </a:endParaRPr>
          </a:p>
        </p:txBody>
      </p:sp>
      <p:pic>
        <p:nvPicPr>
          <p:cNvPr id="41988" name="Picture 24" descr="sapientlogo.gif"/>
          <p:cNvPicPr>
            <a:picLocks noChangeAspect="1"/>
          </p:cNvPicPr>
          <p:nvPr/>
        </p:nvPicPr>
        <p:blipFill>
          <a:blip r:embed="rId3" cstate="print">
            <a:extLst>
              <a:ext uri="{28A0092B-C50C-407E-A947-70E740481C1C}">
                <a14:useLocalDpi xmlns:a14="http://schemas.microsoft.com/office/drawing/2010/main" val="0"/>
              </a:ext>
            </a:extLst>
          </a:blip>
          <a:srcRect r="80165"/>
          <a:stretch>
            <a:fillRect/>
          </a:stretch>
        </p:blipFill>
        <p:spPr bwMode="auto">
          <a:xfrm>
            <a:off x="598488" y="114300"/>
            <a:ext cx="2619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Rectangle 8"/>
          <p:cNvSpPr>
            <a:spLocks noChangeArrowheads="1"/>
          </p:cNvSpPr>
          <p:nvPr/>
        </p:nvSpPr>
        <p:spPr bwMode="auto">
          <a:xfrm>
            <a:off x="0" y="2032000"/>
            <a:ext cx="9906000" cy="2222500"/>
          </a:xfrm>
          <a:prstGeom prst="rect">
            <a:avLst/>
          </a:prstGeom>
          <a:solidFill>
            <a:srgbClr val="EA781E">
              <a:alpha val="39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solidFill>
                <a:schemeClr val="accent2"/>
              </a:solidFill>
              <a:latin typeface="Calibri" panose="020F0502020204030204" pitchFamily="34" charset="0"/>
            </a:endParaRPr>
          </a:p>
        </p:txBody>
      </p:sp>
      <p:sp>
        <p:nvSpPr>
          <p:cNvPr id="41990" name="Rectangle 8"/>
          <p:cNvSpPr>
            <a:spLocks noChangeArrowheads="1"/>
          </p:cNvSpPr>
          <p:nvPr/>
        </p:nvSpPr>
        <p:spPr bwMode="auto">
          <a:xfrm>
            <a:off x="0" y="2032000"/>
            <a:ext cx="9906000" cy="2222500"/>
          </a:xfrm>
          <a:prstGeom prst="rect">
            <a:avLst/>
          </a:prstGeom>
          <a:solidFill>
            <a:srgbClr val="FF6600"/>
          </a:solidFill>
          <a:ln>
            <a:noFill/>
          </a:ln>
          <a:extLst/>
        </p:spPr>
        <p:txBody>
          <a:bodyPr anchor="ctr"/>
          <a:lstStyle/>
          <a:p>
            <a:endParaRPr lang="en-US">
              <a:solidFill>
                <a:schemeClr val="accent2"/>
              </a:solidFill>
              <a:latin typeface="Calibri" panose="020F0502020204030204" pitchFamily="34" charset="0"/>
            </a:endParaRPr>
          </a:p>
        </p:txBody>
      </p:sp>
      <p:sp>
        <p:nvSpPr>
          <p:cNvPr id="41991" name="Text Placeholder 9"/>
          <p:cNvSpPr>
            <a:spLocks noGrp="1"/>
          </p:cNvSpPr>
          <p:nvPr>
            <p:ph type="body" idx="1"/>
          </p:nvPr>
        </p:nvSpPr>
        <p:spPr>
          <a:xfrm>
            <a:off x="469900" y="1874839"/>
            <a:ext cx="8420100" cy="1268412"/>
          </a:xfrm>
        </p:spPr>
        <p:txBody>
          <a:bodyPr/>
          <a:lstStyle/>
          <a:p>
            <a:pPr>
              <a:lnSpc>
                <a:spcPct val="200000"/>
              </a:lnSpc>
            </a:pPr>
            <a:r>
              <a:rPr lang="en-US" sz="3200" dirty="0">
                <a:latin typeface="Calibri" panose="020F0502020204030204" pitchFamily="34" charset="0"/>
                <a:ea typeface="ＭＳ Ｐゴシック" pitchFamily="34" charset="-128"/>
              </a:rPr>
              <a:t>Responsive Email Checklist</a:t>
            </a:r>
          </a:p>
        </p:txBody>
      </p:sp>
    </p:spTree>
    <p:extLst>
      <p:ext uri="{BB962C8B-B14F-4D97-AF65-F5344CB8AC3E}">
        <p14:creationId xmlns:p14="http://schemas.microsoft.com/office/powerpoint/2010/main" val="4147172729"/>
      </p:ext>
    </p:extLst>
  </p:cSld>
  <p:clrMapOvr>
    <a:masterClrMapping/>
  </p:clrMapOvr>
  <p:transition spd="med">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Responsive Email Checklist</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5450243"/>
          </a:xfrm>
        </p:spPr>
        <p:txBody>
          <a:bodyPr/>
          <a:lstStyle/>
          <a:p>
            <a:pPr marL="0" indent="0">
              <a:buNone/>
            </a:pPr>
            <a:r>
              <a:rPr lang="en-US" sz="1400" dirty="0" smtClean="0">
                <a:solidFill>
                  <a:schemeClr val="tx1"/>
                </a:solidFill>
                <a:latin typeface="Calibri" panose="020F0502020204030204" pitchFamily="34" charset="0"/>
                <a:ea typeface="ＭＳ Ｐゴシック" pitchFamily="34" charset="-128"/>
              </a:rPr>
              <a:t>We are maintaining a checklist for all responsive as well as non responsive </a:t>
            </a:r>
            <a:r>
              <a:rPr lang="en-US" sz="1400" dirty="0" err="1" smtClean="0">
                <a:solidFill>
                  <a:schemeClr val="tx1"/>
                </a:solidFill>
                <a:latin typeface="Calibri" panose="020F0502020204030204" pitchFamily="34" charset="0"/>
                <a:ea typeface="ＭＳ Ｐゴシック" pitchFamily="34" charset="-128"/>
              </a:rPr>
              <a:t>emailer</a:t>
            </a:r>
            <a:r>
              <a:rPr lang="en-US" sz="1400" dirty="0" smtClean="0">
                <a:solidFill>
                  <a:schemeClr val="tx1"/>
                </a:solidFill>
                <a:latin typeface="Calibri" panose="020F0502020204030204" pitchFamily="34" charset="0"/>
                <a:ea typeface="ＭＳ Ｐゴシック" pitchFamily="34" charset="-128"/>
              </a:rPr>
              <a:t>.  It is mandatory  for all developers to fill this checklist before sending that to QA.</a:t>
            </a:r>
          </a:p>
          <a:p>
            <a:pPr marL="0" indent="0">
              <a:buNone/>
            </a:pPr>
            <a:endParaRPr lang="en-US" sz="1400" dirty="0">
              <a:solidFill>
                <a:schemeClr val="tx1"/>
              </a:solidFill>
              <a:latin typeface="Calibri" panose="020F0502020204030204" pitchFamily="34" charset="0"/>
              <a:ea typeface="ＭＳ Ｐゴシック" pitchFamily="34" charset="-128"/>
            </a:endParaRPr>
          </a:p>
          <a:p>
            <a:pPr marL="0" indent="0">
              <a:buNone/>
            </a:pPr>
            <a:endParaRPr lang="en-US" sz="1400" dirty="0">
              <a:solidFill>
                <a:schemeClr val="tx1"/>
              </a:solidFill>
              <a:latin typeface="Calibri" panose="020F0502020204030204" pitchFamily="34" charset="0"/>
              <a:ea typeface="ＭＳ Ｐゴシック" pitchFamily="34" charset="-128"/>
            </a:endParaRP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160" y="1624404"/>
            <a:ext cx="5943770" cy="4701091"/>
          </a:xfrm>
          <a:prstGeom prst="rect">
            <a:avLst/>
          </a:prstGeom>
        </p:spPr>
      </p:pic>
    </p:spTree>
    <p:extLst>
      <p:ext uri="{BB962C8B-B14F-4D97-AF65-F5344CB8AC3E}">
        <p14:creationId xmlns:p14="http://schemas.microsoft.com/office/powerpoint/2010/main" val="2297132117"/>
      </p:ext>
    </p:extLst>
  </p:cSld>
  <p:clrMapOvr>
    <a:masterClrMapping/>
  </p:clrMapOvr>
  <p:transition spd="med">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0"/>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905999" cy="3593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ChangeArrowheads="1"/>
          </p:cNvSpPr>
          <p:nvPr/>
        </p:nvSpPr>
        <p:spPr bwMode="auto">
          <a:xfrm>
            <a:off x="398463" y="0"/>
            <a:ext cx="641350" cy="6715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Calibri" panose="020F0502020204030204" pitchFamily="34" charset="0"/>
            </a:endParaRPr>
          </a:p>
        </p:txBody>
      </p:sp>
      <p:pic>
        <p:nvPicPr>
          <p:cNvPr id="41988" name="Picture 24" descr="sapientlogo.gif"/>
          <p:cNvPicPr>
            <a:picLocks noChangeAspect="1"/>
          </p:cNvPicPr>
          <p:nvPr/>
        </p:nvPicPr>
        <p:blipFill>
          <a:blip r:embed="rId3" cstate="print">
            <a:extLst>
              <a:ext uri="{28A0092B-C50C-407E-A947-70E740481C1C}">
                <a14:useLocalDpi xmlns:a14="http://schemas.microsoft.com/office/drawing/2010/main" val="0"/>
              </a:ext>
            </a:extLst>
          </a:blip>
          <a:srcRect r="80165"/>
          <a:stretch>
            <a:fillRect/>
          </a:stretch>
        </p:blipFill>
        <p:spPr bwMode="auto">
          <a:xfrm>
            <a:off x="598488" y="114300"/>
            <a:ext cx="2619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Rectangle 8"/>
          <p:cNvSpPr>
            <a:spLocks noChangeArrowheads="1"/>
          </p:cNvSpPr>
          <p:nvPr/>
        </p:nvSpPr>
        <p:spPr bwMode="auto">
          <a:xfrm>
            <a:off x="0" y="2032000"/>
            <a:ext cx="9906000" cy="2222500"/>
          </a:xfrm>
          <a:prstGeom prst="rect">
            <a:avLst/>
          </a:prstGeom>
          <a:solidFill>
            <a:srgbClr val="EA781E">
              <a:alpha val="39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solidFill>
                <a:schemeClr val="accent2"/>
              </a:solidFill>
              <a:latin typeface="Calibri" panose="020F0502020204030204" pitchFamily="34" charset="0"/>
            </a:endParaRPr>
          </a:p>
        </p:txBody>
      </p:sp>
      <p:sp>
        <p:nvSpPr>
          <p:cNvPr id="41990" name="Rectangle 8"/>
          <p:cNvSpPr>
            <a:spLocks noChangeArrowheads="1"/>
          </p:cNvSpPr>
          <p:nvPr/>
        </p:nvSpPr>
        <p:spPr bwMode="auto">
          <a:xfrm>
            <a:off x="0" y="2032000"/>
            <a:ext cx="9906000" cy="2222500"/>
          </a:xfrm>
          <a:prstGeom prst="rect">
            <a:avLst/>
          </a:prstGeom>
          <a:solidFill>
            <a:srgbClr val="FF6600"/>
          </a:solidFill>
          <a:ln>
            <a:noFill/>
          </a:ln>
          <a:extLst/>
        </p:spPr>
        <p:txBody>
          <a:bodyPr anchor="ctr"/>
          <a:lstStyle/>
          <a:p>
            <a:endParaRPr lang="en-US">
              <a:solidFill>
                <a:schemeClr val="accent2"/>
              </a:solidFill>
              <a:latin typeface="Calibri" panose="020F0502020204030204" pitchFamily="34" charset="0"/>
            </a:endParaRPr>
          </a:p>
        </p:txBody>
      </p:sp>
      <p:sp>
        <p:nvSpPr>
          <p:cNvPr id="41991" name="Text Placeholder 9"/>
          <p:cNvSpPr>
            <a:spLocks noGrp="1"/>
          </p:cNvSpPr>
          <p:nvPr>
            <p:ph type="body" idx="1"/>
          </p:nvPr>
        </p:nvSpPr>
        <p:spPr>
          <a:xfrm>
            <a:off x="469900" y="1874839"/>
            <a:ext cx="8420100" cy="1268412"/>
          </a:xfrm>
        </p:spPr>
        <p:txBody>
          <a:bodyPr/>
          <a:lstStyle/>
          <a:p>
            <a:pPr>
              <a:lnSpc>
                <a:spcPct val="200000"/>
              </a:lnSpc>
            </a:pPr>
            <a:r>
              <a:rPr lang="en-US" sz="3200" dirty="0">
                <a:latin typeface="Calibri" panose="020F0502020204030204" pitchFamily="34" charset="0"/>
                <a:ea typeface="ＭＳ Ｐゴシック" pitchFamily="34" charset="-128"/>
              </a:rPr>
              <a:t>Responsive Email Assumptions Doc.</a:t>
            </a:r>
          </a:p>
        </p:txBody>
      </p:sp>
    </p:spTree>
    <p:extLst>
      <p:ext uri="{BB962C8B-B14F-4D97-AF65-F5344CB8AC3E}">
        <p14:creationId xmlns:p14="http://schemas.microsoft.com/office/powerpoint/2010/main" val="3072182202"/>
      </p:ext>
    </p:extLst>
  </p:cSld>
  <p:clrMapOvr>
    <a:masterClrMapping/>
  </p:clrMapOvr>
  <p:transition spd="med">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Responsive Email </a:t>
            </a:r>
            <a:r>
              <a:rPr lang="en-US" dirty="0">
                <a:latin typeface="Calibri" panose="020F0502020204030204" pitchFamily="34" charset="0"/>
                <a:ea typeface="ＭＳ Ｐゴシック" pitchFamily="34" charset="-128"/>
              </a:rPr>
              <a:t>Assumptions </a:t>
            </a:r>
            <a:r>
              <a:rPr lang="en-US" dirty="0" smtClean="0">
                <a:latin typeface="Calibri" panose="020F0502020204030204" pitchFamily="34" charset="0"/>
                <a:ea typeface="ＭＳ Ｐゴシック" pitchFamily="34" charset="-128"/>
              </a:rPr>
              <a:t>Doc.</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5450243"/>
          </a:xfrm>
        </p:spPr>
        <p:txBody>
          <a:bodyPr/>
          <a:lstStyle/>
          <a:p>
            <a:pPr marL="0" indent="0">
              <a:buNone/>
            </a:pPr>
            <a:r>
              <a:rPr lang="en-US" sz="1400" dirty="0" smtClean="0">
                <a:solidFill>
                  <a:schemeClr val="tx1"/>
                </a:solidFill>
                <a:latin typeface="Calibri" panose="020F0502020204030204" pitchFamily="34" charset="0"/>
                <a:ea typeface="ＭＳ Ｐゴシック" pitchFamily="34" charset="-128"/>
              </a:rPr>
              <a:t>We are also maintaining a assumptions document for all responsive as well as non responsive </a:t>
            </a:r>
            <a:r>
              <a:rPr lang="en-US" sz="1400" dirty="0" err="1" smtClean="0">
                <a:solidFill>
                  <a:schemeClr val="tx1"/>
                </a:solidFill>
                <a:latin typeface="Calibri" panose="020F0502020204030204" pitchFamily="34" charset="0"/>
                <a:ea typeface="ＭＳ Ｐゴシック" pitchFamily="34" charset="-128"/>
              </a:rPr>
              <a:t>emailer</a:t>
            </a:r>
            <a:r>
              <a:rPr lang="en-US" sz="1400" dirty="0" smtClean="0">
                <a:solidFill>
                  <a:schemeClr val="tx1"/>
                </a:solidFill>
                <a:latin typeface="Calibri" panose="020F0502020204030204" pitchFamily="34" charset="0"/>
                <a:ea typeface="ＭＳ Ｐゴシック" pitchFamily="34" charset="-128"/>
              </a:rPr>
              <a:t> , where we write our assumptions as per email design . It is mandatory to write assumptions (if any) for all developer before sending that to QA.</a:t>
            </a:r>
          </a:p>
          <a:p>
            <a:pPr marL="0" indent="0">
              <a:buNone/>
            </a:pPr>
            <a:endParaRPr lang="en-US" sz="1400" dirty="0">
              <a:solidFill>
                <a:schemeClr val="tx1"/>
              </a:solidFill>
              <a:latin typeface="Calibri" panose="020F0502020204030204" pitchFamily="34" charset="0"/>
              <a:ea typeface="ＭＳ Ｐゴシック" pitchFamily="34" charset="-128"/>
            </a:endParaRPr>
          </a:p>
          <a:p>
            <a:pPr marL="0" indent="0">
              <a:buNone/>
            </a:pPr>
            <a:endParaRPr lang="en-US" sz="1400" dirty="0">
              <a:solidFill>
                <a:schemeClr val="tx1"/>
              </a:solidFill>
              <a:latin typeface="Calibri" panose="020F0502020204030204" pitchFamily="34" charset="0"/>
              <a:ea typeface="ＭＳ Ｐゴシック" pitchFamily="34" charset="-128"/>
            </a:endParaRP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434" y="2049668"/>
            <a:ext cx="6305550" cy="4286250"/>
          </a:xfrm>
          <a:prstGeom prst="rect">
            <a:avLst/>
          </a:prstGeom>
          <a:ln>
            <a:solidFill>
              <a:srgbClr val="FF0000"/>
            </a:solidFill>
          </a:ln>
        </p:spPr>
      </p:pic>
    </p:spTree>
    <p:extLst>
      <p:ext uri="{BB962C8B-B14F-4D97-AF65-F5344CB8AC3E}">
        <p14:creationId xmlns:p14="http://schemas.microsoft.com/office/powerpoint/2010/main" val="1430893685"/>
      </p:ext>
    </p:extLst>
  </p:cSld>
  <p:clrMapOvr>
    <a:masterClrMapping/>
  </p:clrMapOvr>
  <p:transition spd="med">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GB" dirty="0" smtClean="0">
                <a:solidFill>
                  <a:srgbClr val="595959"/>
                </a:solidFill>
                <a:latin typeface="Calibri" panose="020F0502020204030204" pitchFamily="34" charset="0"/>
                <a:ea typeface="ＭＳ Ｐゴシック" pitchFamily="34" charset="-128"/>
              </a:rPr>
              <a:t>About Responsive Email</a:t>
            </a:r>
            <a:endParaRPr lang="en-US" dirty="0" smtClean="0">
              <a:solidFill>
                <a:srgbClr val="595959"/>
              </a:solidFill>
              <a:latin typeface="Calibri" panose="020F0502020204030204" pitchFamily="34" charset="0"/>
              <a:ea typeface="ＭＳ Ｐゴシック" pitchFamily="34" charset="-128"/>
            </a:endParaRPr>
          </a:p>
        </p:txBody>
      </p:sp>
      <p:sp>
        <p:nvSpPr>
          <p:cNvPr id="22531" name="Rectangle 3"/>
          <p:cNvSpPr>
            <a:spLocks noGrp="1" noChangeArrowheads="1"/>
          </p:cNvSpPr>
          <p:nvPr>
            <p:ph type="body" idx="1"/>
          </p:nvPr>
        </p:nvSpPr>
        <p:spPr>
          <a:xfrm>
            <a:off x="557213" y="939799"/>
            <a:ext cx="8967787" cy="4944633"/>
          </a:xfrm>
        </p:spPr>
        <p:txBody>
          <a:bodyPr/>
          <a:lstStyle/>
          <a:p>
            <a:pPr marL="0" indent="0">
              <a:lnSpc>
                <a:spcPct val="140000"/>
              </a:lnSpc>
              <a:buNone/>
              <a:defRPr/>
            </a:pPr>
            <a:r>
              <a:rPr lang="en-US" sz="1400" dirty="0">
                <a:latin typeface="Calibri" panose="020F0502020204030204" pitchFamily="34" charset="0"/>
                <a:ea typeface="ＭＳ Ｐゴシック" pitchFamily="34" charset="-128"/>
              </a:rPr>
              <a:t>Responsive Design is a current  trend which aims to  react  to  user’s actions and detect the device which the site is currently being viewed on, in order to provide the best user experience possible in terms of navigability and readability. In short - depending on what type of device (and resolution) the user views the initial website on, means what type of experience they receive. </a:t>
            </a:r>
            <a:endParaRPr lang="en-US" sz="1400" dirty="0" smtClean="0">
              <a:latin typeface="Calibri" panose="020F0502020204030204" pitchFamily="34" charset="0"/>
              <a:ea typeface="ＭＳ Ｐゴシック" pitchFamily="34" charset="-128"/>
            </a:endParaRPr>
          </a:p>
          <a:p>
            <a:pPr marL="0" indent="0">
              <a:lnSpc>
                <a:spcPct val="140000"/>
              </a:lnSpc>
              <a:buNone/>
              <a:defRPr/>
            </a:pPr>
            <a:r>
              <a:rPr lang="en-US" sz="1400" dirty="0" smtClean="0">
                <a:latin typeface="Calibri" panose="020F0502020204030204" pitchFamily="34" charset="0"/>
                <a:ea typeface="ＭＳ Ｐゴシック" pitchFamily="34" charset="-128"/>
              </a:rPr>
              <a:t>Responsive </a:t>
            </a:r>
            <a:r>
              <a:rPr lang="en-US" sz="1400" dirty="0">
                <a:latin typeface="Calibri" panose="020F0502020204030204" pitchFamily="34" charset="0"/>
                <a:ea typeface="ＭＳ Ｐゴシック" pitchFamily="34" charset="-128"/>
              </a:rPr>
              <a:t>design allows us to re-format the content of the email when it is opened on a smaller screen. </a:t>
            </a:r>
          </a:p>
          <a:p>
            <a:pPr marL="0" indent="0">
              <a:lnSpc>
                <a:spcPct val="140000"/>
              </a:lnSpc>
              <a:buNone/>
              <a:defRPr/>
            </a:pPr>
            <a:endParaRPr lang="en-US" sz="1400" dirty="0" smtClean="0">
              <a:latin typeface="Calibri" panose="020F0502020204030204" pitchFamily="34" charset="0"/>
              <a:ea typeface="ＭＳ Ｐゴシック" pitchFamily="34" charset="-128"/>
            </a:endParaRPr>
          </a:p>
          <a:p>
            <a:pPr marL="0" indent="0">
              <a:lnSpc>
                <a:spcPct val="140000"/>
              </a:lnSpc>
              <a:buNone/>
              <a:defRPr/>
            </a:pPr>
            <a:r>
              <a:rPr lang="en-US" sz="1400" dirty="0" smtClean="0">
                <a:latin typeface="Calibri" panose="020F0502020204030204" pitchFamily="34" charset="0"/>
                <a:ea typeface="ＭＳ Ｐゴシック" pitchFamily="34" charset="-128"/>
              </a:rPr>
              <a:t>With </a:t>
            </a:r>
            <a:r>
              <a:rPr lang="en-US" sz="1400" dirty="0">
                <a:latin typeface="Calibri" panose="020F0502020204030204" pitchFamily="34" charset="0"/>
                <a:ea typeface="ＭＳ Ｐゴシック" pitchFamily="34" charset="-128"/>
              </a:rPr>
              <a:t>the variety of email clients </a:t>
            </a:r>
            <a:r>
              <a:rPr lang="en-US" sz="1400" dirty="0" smtClean="0">
                <a:latin typeface="Calibri" panose="020F0502020204030204" pitchFamily="34" charset="0"/>
                <a:ea typeface="ＭＳ Ｐゴシック" pitchFamily="34" charset="-128"/>
              </a:rPr>
              <a:t>in </a:t>
            </a:r>
            <a:r>
              <a:rPr lang="en-US" sz="1400" dirty="0">
                <a:latin typeface="Calibri" panose="020F0502020204030204" pitchFamily="34" charset="0"/>
                <a:ea typeface="ＭＳ Ｐゴシック" pitchFamily="34" charset="-128"/>
              </a:rPr>
              <a:t>the market, support of various techniques is a challenge on mobile devices </a:t>
            </a:r>
            <a:r>
              <a:rPr lang="en-US" sz="1400" dirty="0" smtClean="0">
                <a:latin typeface="Calibri" panose="020F0502020204030204" pitchFamily="34" charset="0"/>
                <a:ea typeface="ＭＳ Ｐゴシック" pitchFamily="34" charset="-128"/>
              </a:rPr>
              <a:t>. </a:t>
            </a:r>
            <a:endParaRPr lang="en-US" sz="1400" dirty="0">
              <a:latin typeface="Calibri" panose="020F0502020204030204" pitchFamily="34" charset="0"/>
              <a:ea typeface="ＭＳ Ｐゴシック" pitchFamily="34" charset="-128"/>
            </a:endParaRPr>
          </a:p>
          <a:p>
            <a:pPr marL="0" indent="0">
              <a:lnSpc>
                <a:spcPct val="140000"/>
              </a:lnSpc>
              <a:buNone/>
              <a:defRPr/>
            </a:pPr>
            <a:r>
              <a:rPr lang="en-US" sz="1400" dirty="0" smtClean="0">
                <a:latin typeface="Calibri" panose="020F0502020204030204" pitchFamily="34" charset="0"/>
                <a:ea typeface="ＭＳ Ｐゴシック" pitchFamily="34" charset="-128"/>
              </a:rPr>
              <a:t>iPhone</a:t>
            </a:r>
            <a:r>
              <a:rPr lang="en-US" sz="1400" dirty="0">
                <a:latin typeface="Calibri" panose="020F0502020204030204" pitchFamily="34" charset="0"/>
                <a:ea typeface="ＭＳ Ｐゴシック" pitchFamily="34" charset="-128"/>
              </a:rPr>
              <a:t>, </a:t>
            </a:r>
            <a:r>
              <a:rPr lang="en-US" sz="1400" dirty="0" err="1">
                <a:latin typeface="Calibri" panose="020F0502020204030204" pitchFamily="34" charset="0"/>
                <a:ea typeface="ＭＳ Ｐゴシック" pitchFamily="34" charset="-128"/>
              </a:rPr>
              <a:t>iPad</a:t>
            </a:r>
            <a:r>
              <a:rPr lang="en-US" sz="1400" dirty="0">
                <a:latin typeface="Calibri" panose="020F0502020204030204" pitchFamily="34" charset="0"/>
                <a:ea typeface="ＭＳ Ｐゴシック" pitchFamily="34" charset="-128"/>
              </a:rPr>
              <a:t> and Android devices all use the </a:t>
            </a:r>
            <a:r>
              <a:rPr lang="en-US" sz="1400" dirty="0" err="1">
                <a:latin typeface="Calibri" panose="020F0502020204030204" pitchFamily="34" charset="0"/>
                <a:ea typeface="ＭＳ Ｐゴシック" pitchFamily="34" charset="-128"/>
              </a:rPr>
              <a:t>WebKit</a:t>
            </a:r>
            <a:r>
              <a:rPr lang="en-US" sz="1400" dirty="0">
                <a:latin typeface="Calibri" panose="020F0502020204030204" pitchFamily="34" charset="0"/>
                <a:ea typeface="ＭＳ Ｐゴシック" pitchFamily="34" charset="-128"/>
              </a:rPr>
              <a:t> rendering engine therefore it </a:t>
            </a:r>
            <a:r>
              <a:rPr lang="en-US" sz="1400" dirty="0" smtClean="0">
                <a:latin typeface="Calibri" panose="020F0502020204030204" pitchFamily="34" charset="0"/>
                <a:ea typeface="ＭＳ Ｐゴシック" pitchFamily="34" charset="-128"/>
              </a:rPr>
              <a:t>supports for </a:t>
            </a:r>
            <a:r>
              <a:rPr lang="en-US" sz="1400" dirty="0">
                <a:latin typeface="Calibri" panose="020F0502020204030204" pitchFamily="34" charset="0"/>
                <a:ea typeface="ＭＳ Ｐゴシック" pitchFamily="34" charset="-128"/>
              </a:rPr>
              <a:t>@media </a:t>
            </a:r>
            <a:r>
              <a:rPr lang="en-US" sz="1400" dirty="0" smtClean="0">
                <a:latin typeface="Calibri" panose="020F0502020204030204" pitchFamily="34" charset="0"/>
                <a:ea typeface="ＭＳ Ｐゴシック" pitchFamily="34" charset="-128"/>
              </a:rPr>
              <a:t>queries. </a:t>
            </a:r>
          </a:p>
          <a:p>
            <a:pPr marL="0" indent="0">
              <a:lnSpc>
                <a:spcPct val="140000"/>
              </a:lnSpc>
              <a:buNone/>
              <a:defRPr/>
            </a:pPr>
            <a:endParaRPr lang="en-US" sz="1400" dirty="0">
              <a:latin typeface="Calibri" panose="020F0502020204030204" pitchFamily="34" charset="0"/>
              <a:ea typeface="ＭＳ Ｐゴシック" pitchFamily="34" charset="-128"/>
            </a:endParaRPr>
          </a:p>
          <a:p>
            <a:pPr marL="0" indent="0">
              <a:lnSpc>
                <a:spcPct val="140000"/>
              </a:lnSpc>
              <a:buNone/>
              <a:defRPr/>
            </a:pPr>
            <a:r>
              <a:rPr lang="en-US" sz="1400" dirty="0" smtClean="0">
                <a:latin typeface="Calibri" panose="020F0502020204030204" pitchFamily="34" charset="0"/>
                <a:ea typeface="ＭＳ Ｐゴシック" pitchFamily="34" charset="-128"/>
              </a:rPr>
              <a:t>There </a:t>
            </a:r>
            <a:r>
              <a:rPr lang="en-US" sz="1400" dirty="0">
                <a:latin typeface="Calibri" panose="020F0502020204030204" pitchFamily="34" charset="0"/>
                <a:ea typeface="ＭＳ Ｐゴシック" pitchFamily="34" charset="-128"/>
              </a:rPr>
              <a:t>are some </a:t>
            </a:r>
            <a:r>
              <a:rPr lang="en-US" sz="1400" dirty="0" smtClean="0">
                <a:latin typeface="Calibri" panose="020F0502020204030204" pitchFamily="34" charset="0"/>
                <a:ea typeface="ＭＳ Ｐゴシック" pitchFamily="34" charset="-128"/>
              </a:rPr>
              <a:t>exceptions between </a:t>
            </a:r>
            <a:r>
              <a:rPr lang="en-US" sz="1400" dirty="0">
                <a:latin typeface="Calibri" panose="020F0502020204030204" pitchFamily="34" charset="0"/>
                <a:ea typeface="ＭＳ Ｐゴシック" pitchFamily="34" charset="-128"/>
              </a:rPr>
              <a:t>the two however; </a:t>
            </a:r>
            <a:r>
              <a:rPr lang="en-US" sz="1400" dirty="0" smtClean="0">
                <a:latin typeface="Calibri" panose="020F0502020204030204" pitchFamily="34" charset="0"/>
                <a:ea typeface="ＭＳ Ｐゴシック" pitchFamily="34" charset="-128"/>
              </a:rPr>
              <a:t>one </a:t>
            </a:r>
            <a:r>
              <a:rPr lang="en-US" sz="1400" dirty="0">
                <a:latin typeface="Calibri" panose="020F0502020204030204" pitchFamily="34" charset="0"/>
                <a:ea typeface="ＭＳ Ｐゴシック" pitchFamily="34" charset="-128"/>
              </a:rPr>
              <a:t>comes in the shape of Gmail's own app that you can download on both iPhone and Android. Since the Gmail Web Client doesn't support embedded CSS (and @media queries is a variant of that), it's no surprise that media </a:t>
            </a:r>
            <a:r>
              <a:rPr lang="en-US" sz="1400" dirty="0" smtClean="0">
                <a:latin typeface="Calibri" panose="020F0502020204030204" pitchFamily="34" charset="0"/>
                <a:ea typeface="ＭＳ Ｐゴシック" pitchFamily="34" charset="-128"/>
              </a:rPr>
              <a:t>queries </a:t>
            </a:r>
            <a:r>
              <a:rPr lang="en-US" sz="1400" dirty="0">
                <a:latin typeface="Calibri" panose="020F0502020204030204" pitchFamily="34" charset="0"/>
                <a:ea typeface="ＭＳ Ｐゴシック" pitchFamily="34" charset="-128"/>
              </a:rPr>
              <a:t>are not supported in any of the Gmail mobile apps either. </a:t>
            </a:r>
            <a:endParaRPr lang="en-US" sz="1400" dirty="0" smtClean="0">
              <a:latin typeface="Calibri" panose="020F0502020204030204" pitchFamily="34" charset="0"/>
              <a:ea typeface="ＭＳ Ｐゴシック" pitchFamily="34" charset="-128"/>
            </a:endParaRPr>
          </a:p>
          <a:p>
            <a:pPr marL="0" indent="0">
              <a:lnSpc>
                <a:spcPct val="140000"/>
              </a:lnSpc>
              <a:buNone/>
              <a:defRPr/>
            </a:pPr>
            <a:endParaRPr lang="en-US" sz="1400" dirty="0">
              <a:latin typeface="Calibri" panose="020F0502020204030204" pitchFamily="34" charset="0"/>
              <a:ea typeface="ＭＳ Ｐゴシック" pitchFamily="34" charset="-128"/>
            </a:endParaRPr>
          </a:p>
        </p:txBody>
      </p:sp>
      <p:cxnSp>
        <p:nvCxnSpPr>
          <p:cNvPr id="4" name="Straight Connector 3"/>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spTree>
  </p:cSld>
  <p:clrMapOvr>
    <a:masterClrMapping/>
  </p:clrMapOvr>
  <p:transition spd="med">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0"/>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905999"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ChangeArrowheads="1"/>
          </p:cNvSpPr>
          <p:nvPr/>
        </p:nvSpPr>
        <p:spPr bwMode="auto">
          <a:xfrm>
            <a:off x="398463" y="0"/>
            <a:ext cx="641350" cy="6715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Calibri" panose="020F0502020204030204" pitchFamily="34" charset="0"/>
            </a:endParaRPr>
          </a:p>
        </p:txBody>
      </p:sp>
      <p:pic>
        <p:nvPicPr>
          <p:cNvPr id="41988" name="Picture 24" descr="sapientlogo.gif"/>
          <p:cNvPicPr>
            <a:picLocks noChangeAspect="1"/>
          </p:cNvPicPr>
          <p:nvPr/>
        </p:nvPicPr>
        <p:blipFill>
          <a:blip r:embed="rId3" cstate="print">
            <a:extLst>
              <a:ext uri="{28A0092B-C50C-407E-A947-70E740481C1C}">
                <a14:useLocalDpi xmlns:a14="http://schemas.microsoft.com/office/drawing/2010/main" val="0"/>
              </a:ext>
            </a:extLst>
          </a:blip>
          <a:srcRect r="80165"/>
          <a:stretch>
            <a:fillRect/>
          </a:stretch>
        </p:blipFill>
        <p:spPr bwMode="auto">
          <a:xfrm>
            <a:off x="598488" y="114300"/>
            <a:ext cx="2619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Rectangle 8"/>
          <p:cNvSpPr>
            <a:spLocks noChangeArrowheads="1"/>
          </p:cNvSpPr>
          <p:nvPr/>
        </p:nvSpPr>
        <p:spPr bwMode="auto">
          <a:xfrm>
            <a:off x="0" y="2032000"/>
            <a:ext cx="9906000" cy="2222500"/>
          </a:xfrm>
          <a:prstGeom prst="rect">
            <a:avLst/>
          </a:prstGeom>
          <a:solidFill>
            <a:srgbClr val="EA781E">
              <a:alpha val="39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solidFill>
                <a:schemeClr val="accent2"/>
              </a:solidFill>
              <a:latin typeface="Calibri" panose="020F0502020204030204" pitchFamily="34" charset="0"/>
            </a:endParaRPr>
          </a:p>
        </p:txBody>
      </p:sp>
      <p:sp>
        <p:nvSpPr>
          <p:cNvPr id="41990" name="Rectangle 8"/>
          <p:cNvSpPr>
            <a:spLocks noChangeArrowheads="1"/>
          </p:cNvSpPr>
          <p:nvPr/>
        </p:nvSpPr>
        <p:spPr bwMode="auto">
          <a:xfrm>
            <a:off x="0" y="2032000"/>
            <a:ext cx="9906000" cy="2222500"/>
          </a:xfrm>
          <a:prstGeom prst="rect">
            <a:avLst/>
          </a:prstGeom>
          <a:solidFill>
            <a:srgbClr val="FF6600"/>
          </a:solidFill>
          <a:ln>
            <a:noFill/>
          </a:ln>
          <a:extLst/>
        </p:spPr>
        <p:txBody>
          <a:bodyPr anchor="ctr"/>
          <a:lstStyle/>
          <a:p>
            <a:endParaRPr lang="en-US">
              <a:solidFill>
                <a:schemeClr val="accent2"/>
              </a:solidFill>
              <a:latin typeface="Calibri" panose="020F0502020204030204" pitchFamily="34" charset="0"/>
            </a:endParaRPr>
          </a:p>
        </p:txBody>
      </p:sp>
      <p:sp>
        <p:nvSpPr>
          <p:cNvPr id="41991" name="Text Placeholder 9"/>
          <p:cNvSpPr>
            <a:spLocks noGrp="1"/>
          </p:cNvSpPr>
          <p:nvPr>
            <p:ph type="body" idx="1"/>
          </p:nvPr>
        </p:nvSpPr>
        <p:spPr>
          <a:xfrm>
            <a:off x="469900" y="1874839"/>
            <a:ext cx="8420100" cy="1268412"/>
          </a:xfrm>
        </p:spPr>
        <p:txBody>
          <a:bodyPr/>
          <a:lstStyle/>
          <a:p>
            <a:pPr>
              <a:lnSpc>
                <a:spcPct val="200000"/>
              </a:lnSpc>
            </a:pPr>
            <a:r>
              <a:rPr lang="en-US" sz="3200" dirty="0">
                <a:latin typeface="Calibri" panose="020F0502020204030204" pitchFamily="34" charset="0"/>
                <a:ea typeface="ＭＳ Ｐゴシック" pitchFamily="34" charset="-128"/>
              </a:rPr>
              <a:t>Responsive </a:t>
            </a:r>
            <a:r>
              <a:rPr lang="en-US" sz="3200" dirty="0" smtClean="0">
                <a:latin typeface="Calibri" panose="020F0502020204030204" pitchFamily="34" charset="0"/>
                <a:ea typeface="ＭＳ Ｐゴシック" pitchFamily="34" charset="-128"/>
              </a:rPr>
              <a:t>Email </a:t>
            </a:r>
            <a:r>
              <a:rPr lang="en-US" sz="3200" dirty="0">
                <a:latin typeface="Calibri" panose="020F0502020204030204" pitchFamily="34" charset="0"/>
                <a:ea typeface="ＭＳ Ｐゴシック" pitchFamily="34" charset="-128"/>
              </a:rPr>
              <a:t>View in Litmus</a:t>
            </a:r>
          </a:p>
        </p:txBody>
      </p:sp>
    </p:spTree>
    <p:extLst>
      <p:ext uri="{BB962C8B-B14F-4D97-AF65-F5344CB8AC3E}">
        <p14:creationId xmlns:p14="http://schemas.microsoft.com/office/powerpoint/2010/main" val="634449759"/>
      </p:ext>
    </p:extLst>
  </p:cSld>
  <p:clrMapOvr>
    <a:masterClrMapping/>
  </p:clrMapOvr>
  <p:transition spd="med">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latin typeface="Calibri" panose="020F0502020204030204" pitchFamily="34" charset="0"/>
                <a:ea typeface="ＭＳ Ｐゴシック" pitchFamily="34" charset="-128"/>
              </a:rPr>
              <a:t>Responsive Email View in Litmus</a:t>
            </a:r>
            <a:endParaRPr lang="en-US" dirty="0">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5450243"/>
          </a:xfrm>
        </p:spPr>
        <p:txBody>
          <a:bodyPr/>
          <a:lstStyle/>
          <a:p>
            <a:pPr marL="0" indent="0">
              <a:buNone/>
            </a:pPr>
            <a:r>
              <a:rPr lang="en-US" sz="1400" dirty="0" smtClean="0">
                <a:solidFill>
                  <a:schemeClr val="tx1"/>
                </a:solidFill>
                <a:latin typeface="Calibri" panose="020F0502020204030204" pitchFamily="34" charset="0"/>
                <a:ea typeface="ＭＳ Ｐゴシック" pitchFamily="34" charset="-128"/>
              </a:rPr>
              <a:t>We are using Litmus to test email.</a:t>
            </a:r>
          </a:p>
          <a:p>
            <a:pPr marL="0" indent="0">
              <a:buNone/>
            </a:pPr>
            <a:endParaRPr lang="en-US" sz="1400" dirty="0">
              <a:solidFill>
                <a:schemeClr val="tx1"/>
              </a:solidFill>
              <a:latin typeface="Calibri" panose="020F0502020204030204" pitchFamily="34" charset="0"/>
              <a:ea typeface="ＭＳ Ｐゴシック" pitchFamily="34" charset="-128"/>
            </a:endParaRPr>
          </a:p>
          <a:p>
            <a:pPr marL="0" indent="0">
              <a:buNone/>
            </a:pPr>
            <a:endParaRPr lang="en-US" sz="1400" dirty="0">
              <a:solidFill>
                <a:schemeClr val="tx1"/>
              </a:solidFill>
              <a:latin typeface="Calibri" panose="020F0502020204030204" pitchFamily="34" charset="0"/>
              <a:ea typeface="ＭＳ Ｐゴシック" pitchFamily="34" charset="-128"/>
            </a:endParaRP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212" y="1300322"/>
            <a:ext cx="8801941" cy="5204037"/>
          </a:xfrm>
          <a:prstGeom prst="rect">
            <a:avLst/>
          </a:prstGeom>
        </p:spPr>
      </p:pic>
    </p:spTree>
    <p:extLst>
      <p:ext uri="{BB962C8B-B14F-4D97-AF65-F5344CB8AC3E}">
        <p14:creationId xmlns:p14="http://schemas.microsoft.com/office/powerpoint/2010/main" val="2541635089"/>
      </p:ext>
    </p:extLst>
  </p:cSld>
  <p:clrMapOvr>
    <a:masterClrMapping/>
  </p:clrMapOvr>
  <p:transition spd="med">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0"/>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905999" cy="3700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ChangeArrowheads="1"/>
          </p:cNvSpPr>
          <p:nvPr/>
        </p:nvSpPr>
        <p:spPr bwMode="auto">
          <a:xfrm>
            <a:off x="398463" y="0"/>
            <a:ext cx="641350" cy="6715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Calibri" panose="020F0502020204030204" pitchFamily="34" charset="0"/>
            </a:endParaRPr>
          </a:p>
        </p:txBody>
      </p:sp>
      <p:pic>
        <p:nvPicPr>
          <p:cNvPr id="41988" name="Picture 24" descr="sapientlogo.gif"/>
          <p:cNvPicPr>
            <a:picLocks noChangeAspect="1"/>
          </p:cNvPicPr>
          <p:nvPr/>
        </p:nvPicPr>
        <p:blipFill>
          <a:blip r:embed="rId3" cstate="print">
            <a:extLst>
              <a:ext uri="{28A0092B-C50C-407E-A947-70E740481C1C}">
                <a14:useLocalDpi xmlns:a14="http://schemas.microsoft.com/office/drawing/2010/main" val="0"/>
              </a:ext>
            </a:extLst>
          </a:blip>
          <a:srcRect r="80165"/>
          <a:stretch>
            <a:fillRect/>
          </a:stretch>
        </p:blipFill>
        <p:spPr bwMode="auto">
          <a:xfrm>
            <a:off x="598488" y="114300"/>
            <a:ext cx="2619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Rectangle 8"/>
          <p:cNvSpPr>
            <a:spLocks noChangeArrowheads="1"/>
          </p:cNvSpPr>
          <p:nvPr/>
        </p:nvSpPr>
        <p:spPr bwMode="auto">
          <a:xfrm>
            <a:off x="0" y="2032000"/>
            <a:ext cx="9906000" cy="2222500"/>
          </a:xfrm>
          <a:prstGeom prst="rect">
            <a:avLst/>
          </a:prstGeom>
          <a:solidFill>
            <a:srgbClr val="EA781E">
              <a:alpha val="39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solidFill>
                <a:schemeClr val="accent2"/>
              </a:solidFill>
              <a:latin typeface="Calibri" panose="020F0502020204030204" pitchFamily="34" charset="0"/>
            </a:endParaRPr>
          </a:p>
        </p:txBody>
      </p:sp>
      <p:sp>
        <p:nvSpPr>
          <p:cNvPr id="41990" name="Rectangle 8"/>
          <p:cNvSpPr>
            <a:spLocks noChangeArrowheads="1"/>
          </p:cNvSpPr>
          <p:nvPr/>
        </p:nvSpPr>
        <p:spPr bwMode="auto">
          <a:xfrm>
            <a:off x="0" y="2032000"/>
            <a:ext cx="9906000" cy="2222500"/>
          </a:xfrm>
          <a:prstGeom prst="rect">
            <a:avLst/>
          </a:prstGeom>
          <a:solidFill>
            <a:srgbClr val="FF6600"/>
          </a:solidFill>
          <a:ln>
            <a:noFill/>
          </a:ln>
          <a:extLst/>
        </p:spPr>
        <p:txBody>
          <a:bodyPr anchor="ctr"/>
          <a:lstStyle/>
          <a:p>
            <a:endParaRPr lang="en-US">
              <a:solidFill>
                <a:schemeClr val="accent2"/>
              </a:solidFill>
              <a:latin typeface="Calibri" panose="020F0502020204030204" pitchFamily="34" charset="0"/>
            </a:endParaRPr>
          </a:p>
        </p:txBody>
      </p:sp>
      <p:sp>
        <p:nvSpPr>
          <p:cNvPr id="41991" name="Text Placeholder 9"/>
          <p:cNvSpPr>
            <a:spLocks noGrp="1"/>
          </p:cNvSpPr>
          <p:nvPr>
            <p:ph type="body" idx="1"/>
          </p:nvPr>
        </p:nvSpPr>
        <p:spPr>
          <a:xfrm>
            <a:off x="469900" y="1874839"/>
            <a:ext cx="8420100" cy="1123855"/>
          </a:xfrm>
        </p:spPr>
        <p:txBody>
          <a:bodyPr/>
          <a:lstStyle/>
          <a:p>
            <a:r>
              <a:rPr lang="en-US" dirty="0" smtClean="0">
                <a:latin typeface="Calibri" panose="020F0502020204030204" pitchFamily="34" charset="0"/>
                <a:ea typeface="ＭＳ Ｐゴシック" pitchFamily="34" charset="-128"/>
              </a:rPr>
              <a:t>Questions &amp; Feedback</a:t>
            </a:r>
          </a:p>
        </p:txBody>
      </p:sp>
    </p:spTree>
  </p:cSld>
  <p:clrMapOvr>
    <a:masterClrMapping/>
  </p:clrMapOvr>
  <p:transition spd="med">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GB" dirty="0" smtClean="0">
                <a:solidFill>
                  <a:srgbClr val="595959"/>
                </a:solidFill>
                <a:latin typeface="Calibri" panose="020F0502020204030204" pitchFamily="34" charset="0"/>
                <a:ea typeface="ＭＳ Ｐゴシック" pitchFamily="34" charset="-128"/>
              </a:rPr>
              <a:t>About Responsive Email</a:t>
            </a:r>
            <a:endParaRPr lang="en-US" dirty="0" smtClean="0">
              <a:solidFill>
                <a:srgbClr val="595959"/>
              </a:solidFill>
              <a:latin typeface="Calibri" panose="020F0502020204030204" pitchFamily="34" charset="0"/>
              <a:ea typeface="ＭＳ Ｐゴシック" pitchFamily="34" charset="-128"/>
            </a:endParaRPr>
          </a:p>
        </p:txBody>
      </p:sp>
      <p:sp>
        <p:nvSpPr>
          <p:cNvPr id="22531" name="Rectangle 3"/>
          <p:cNvSpPr>
            <a:spLocks noGrp="1" noChangeArrowheads="1"/>
          </p:cNvSpPr>
          <p:nvPr>
            <p:ph type="body" idx="1"/>
          </p:nvPr>
        </p:nvSpPr>
        <p:spPr>
          <a:xfrm>
            <a:off x="533961" y="939799"/>
            <a:ext cx="8829675" cy="5611608"/>
          </a:xfrm>
        </p:spPr>
        <p:txBody>
          <a:bodyPr/>
          <a:lstStyle/>
          <a:p>
            <a:pPr marL="0" indent="0">
              <a:lnSpc>
                <a:spcPct val="140000"/>
              </a:lnSpc>
              <a:buNone/>
              <a:defRPr/>
            </a:pPr>
            <a:r>
              <a:rPr lang="en-US" sz="1400" dirty="0">
                <a:latin typeface="Calibri" panose="020F0502020204030204" pitchFamily="34" charset="0"/>
                <a:ea typeface="ＭＳ Ｐゴシック" pitchFamily="34" charset="-128"/>
              </a:rPr>
              <a:t>The other exception we’ve found during testing is mixing the default Android email client, and email addresses which use a Microsoft Exchange Server to deliver those emails (usually Exchange 20 10). For some unknown reason, the required code to enable a responsive design is stripped out by the server and users are faced with the standard email instead. </a:t>
            </a:r>
            <a:endParaRPr lang="en-GB" sz="1400" dirty="0">
              <a:latin typeface="Calibri" panose="020F0502020204030204" pitchFamily="34" charset="0"/>
              <a:ea typeface="ＭＳ Ｐゴシック" pitchFamily="34" charset="-128"/>
            </a:endParaRPr>
          </a:p>
          <a:p>
            <a:pPr marL="0" indent="0">
              <a:lnSpc>
                <a:spcPct val="140000"/>
              </a:lnSpc>
              <a:buNone/>
              <a:defRPr/>
            </a:pPr>
            <a:endParaRPr lang="en-US" sz="1400" dirty="0" smtClean="0">
              <a:latin typeface="Calibri" panose="020F0502020204030204" pitchFamily="34" charset="0"/>
              <a:ea typeface="ＭＳ Ｐゴシック" pitchFamily="34" charset="-128"/>
            </a:endParaRPr>
          </a:p>
          <a:p>
            <a:pPr marL="0" indent="0">
              <a:lnSpc>
                <a:spcPct val="140000"/>
              </a:lnSpc>
              <a:buNone/>
              <a:defRPr/>
            </a:pPr>
            <a:r>
              <a:rPr lang="en-US" sz="1400" dirty="0" smtClean="0">
                <a:latin typeface="Calibri" panose="020F0502020204030204" pitchFamily="34" charset="0"/>
                <a:ea typeface="ＭＳ Ｐゴシック" pitchFamily="34" charset="-128"/>
              </a:rPr>
              <a:t>Blackberry </a:t>
            </a:r>
            <a:r>
              <a:rPr lang="en-US" sz="1400" dirty="0">
                <a:latin typeface="Calibri" panose="020F0502020204030204" pitchFamily="34" charset="0"/>
                <a:ea typeface="ＭＳ Ｐゴシック" pitchFamily="34" charset="-128"/>
              </a:rPr>
              <a:t>are slowly but surely moving towards using the </a:t>
            </a:r>
            <a:r>
              <a:rPr lang="en-US" sz="1400" dirty="0" err="1">
                <a:latin typeface="Calibri" panose="020F0502020204030204" pitchFamily="34" charset="0"/>
                <a:ea typeface="ＭＳ Ｐゴシック" pitchFamily="34" charset="-128"/>
              </a:rPr>
              <a:t>WebKit</a:t>
            </a:r>
            <a:r>
              <a:rPr lang="en-US" sz="1400" dirty="0">
                <a:latin typeface="Calibri" panose="020F0502020204030204" pitchFamily="34" charset="0"/>
                <a:ea typeface="ＭＳ Ｐゴシック" pitchFamily="34" charset="-128"/>
              </a:rPr>
              <a:t> rendering engine, but aren't quite there just yet, therefore support should improve as newer devices appear on the market. </a:t>
            </a:r>
            <a:r>
              <a:rPr lang="en-US" sz="1400" dirty="0" smtClean="0">
                <a:latin typeface="Calibri" panose="020F0502020204030204" pitchFamily="34" charset="0"/>
                <a:ea typeface="ＭＳ Ｐゴシック" pitchFamily="34" charset="-128"/>
              </a:rPr>
              <a:t>As </a:t>
            </a:r>
            <a:r>
              <a:rPr lang="en-US" sz="1400" dirty="0">
                <a:latin typeface="Calibri" panose="020F0502020204030204" pitchFamily="34" charset="0"/>
                <a:ea typeface="ＭＳ Ｐゴシック" pitchFamily="34" charset="-128"/>
              </a:rPr>
              <a:t>it </a:t>
            </a:r>
            <a:r>
              <a:rPr lang="en-US" sz="1400" dirty="0" smtClean="0">
                <a:latin typeface="Calibri" panose="020F0502020204030204" pitchFamily="34" charset="0"/>
                <a:ea typeface="ＭＳ Ｐゴシック" pitchFamily="34" charset="-128"/>
              </a:rPr>
              <a:t>stands</a:t>
            </a:r>
            <a:r>
              <a:rPr lang="en-US" sz="1400" dirty="0">
                <a:latin typeface="Calibri" panose="020F0502020204030204" pitchFamily="34" charset="0"/>
                <a:ea typeface="ＭＳ Ｐゴシック" pitchFamily="34" charset="-128"/>
              </a:rPr>
              <a:t>, only operating system 4.7.1 and greater have partial support for @media queries. </a:t>
            </a:r>
            <a:endParaRPr lang="en-US" sz="1400" dirty="0" smtClean="0">
              <a:latin typeface="Calibri" panose="020F0502020204030204" pitchFamily="34" charset="0"/>
              <a:ea typeface="ＭＳ Ｐゴシック" pitchFamily="34" charset="-128"/>
            </a:endParaRPr>
          </a:p>
          <a:p>
            <a:pPr marL="0" indent="0">
              <a:lnSpc>
                <a:spcPct val="140000"/>
              </a:lnSpc>
              <a:buNone/>
              <a:defRPr/>
            </a:pPr>
            <a:r>
              <a:rPr lang="en-US" sz="1400" dirty="0" smtClean="0">
                <a:latin typeface="Calibri" panose="020F0502020204030204" pitchFamily="34" charset="0"/>
                <a:ea typeface="ＭＳ Ｐゴシック" pitchFamily="34" charset="-128"/>
              </a:rPr>
              <a:t>Windows </a:t>
            </a:r>
            <a:r>
              <a:rPr lang="en-US" sz="1400" dirty="0">
                <a:latin typeface="Calibri" panose="020F0502020204030204" pitchFamily="34" charset="0"/>
                <a:ea typeface="ＭＳ Ｐゴシック" pitchFamily="34" charset="-128"/>
              </a:rPr>
              <a:t>7 handsets are different in </a:t>
            </a:r>
            <a:r>
              <a:rPr lang="en-US" sz="1400" dirty="0" smtClean="0">
                <a:latin typeface="Calibri" panose="020F0502020204030204" pitchFamily="34" charset="0"/>
                <a:ea typeface="ＭＳ Ｐゴシック" pitchFamily="34" charset="-128"/>
              </a:rPr>
              <a:t>the </a:t>
            </a:r>
            <a:r>
              <a:rPr lang="en-US" sz="1400" dirty="0">
                <a:latin typeface="Calibri" panose="020F0502020204030204" pitchFamily="34" charset="0"/>
                <a:ea typeface="ＭＳ Ｐゴシック" pitchFamily="34" charset="-128"/>
              </a:rPr>
              <a:t>fact that the browser's base functionality is built upon a hybrid of Internet Explorer 6 &amp; 7, which do not support @media queries at all . This means that users of Windows 7 handsets will have to cope with the basic email. </a:t>
            </a:r>
          </a:p>
          <a:p>
            <a:pPr marL="0" indent="0">
              <a:buNone/>
            </a:pPr>
            <a:r>
              <a:rPr lang="en-US" sz="1400" dirty="0" smtClean="0">
                <a:latin typeface="Calibri" panose="020F0502020204030204" pitchFamily="34" charset="0"/>
              </a:rPr>
              <a:t>The most important plus point is that responsive design provides a massively better user experience for the end user. </a:t>
            </a:r>
          </a:p>
        </p:txBody>
      </p:sp>
      <p:cxnSp>
        <p:nvCxnSpPr>
          <p:cNvPr id="4" name="Straight Connector 3"/>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spTree>
  </p:cSld>
  <p:clrMapOvr>
    <a:masterClrMapping/>
  </p:clrMapOvr>
  <p:transition spd="med">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solidFill>
                  <a:schemeClr val="tx1"/>
                </a:solidFill>
                <a:latin typeface="Calibri" panose="020F0502020204030204" pitchFamily="34" charset="0"/>
                <a:ea typeface="ＭＳ Ｐゴシック" pitchFamily="34" charset="-128"/>
              </a:rPr>
              <a:t>About Responsive Email</a:t>
            </a:r>
            <a:endParaRPr lang="en-US" dirty="0">
              <a:solidFill>
                <a:schemeClr val="tx1"/>
              </a:solidFill>
              <a:latin typeface="Calibri" panose="020F0502020204030204" pitchFamily="34" charset="0"/>
              <a:ea typeface="ＭＳ Ｐゴシック" pitchFamily="34" charset="-128"/>
            </a:endParaRPr>
          </a:p>
        </p:txBody>
      </p:sp>
      <p:sp>
        <p:nvSpPr>
          <p:cNvPr id="6147" name="Rectangle 3"/>
          <p:cNvSpPr>
            <a:spLocks noGrp="1" noChangeArrowheads="1"/>
          </p:cNvSpPr>
          <p:nvPr>
            <p:ph type="body" idx="1"/>
          </p:nvPr>
        </p:nvSpPr>
        <p:spPr>
          <a:xfrm>
            <a:off x="512064" y="939799"/>
            <a:ext cx="8829675" cy="5450243"/>
          </a:xfrm>
        </p:spPr>
        <p:txBody>
          <a:bodyPr/>
          <a:lstStyle/>
          <a:p>
            <a:pPr marL="0" indent="0">
              <a:buNone/>
            </a:pPr>
            <a:endParaRPr lang="en-US" sz="1400" dirty="0">
              <a:latin typeface="Calibri" panose="020F0502020204030204" pitchFamily="34" charset="0"/>
              <a:ea typeface="ＭＳ Ｐゴシック" pitchFamily="34" charset="-128"/>
            </a:endParaRPr>
          </a:p>
          <a:p>
            <a:pPr marL="0" indent="0">
              <a:lnSpc>
                <a:spcPct val="140000"/>
              </a:lnSpc>
              <a:buNone/>
              <a:defRPr/>
            </a:pPr>
            <a:r>
              <a:rPr lang="en-GB" sz="1800" b="1" dirty="0" smtClean="0">
                <a:latin typeface="Calibri" panose="020F0502020204030204" pitchFamily="34" charset="0"/>
                <a:ea typeface="ＭＳ Ｐゴシック" pitchFamily="34" charset="-128"/>
              </a:rPr>
              <a:t>We can:</a:t>
            </a:r>
            <a:endParaRPr lang="en-GB" sz="1800" b="1" dirty="0">
              <a:latin typeface="Calibri" panose="020F0502020204030204" pitchFamily="34" charset="0"/>
              <a:ea typeface="ＭＳ Ｐゴシック" pitchFamily="34" charset="-128"/>
            </a:endParaRPr>
          </a:p>
          <a:p>
            <a:pPr>
              <a:defRPr/>
            </a:pPr>
            <a:r>
              <a:rPr lang="en-GB" sz="1400" dirty="0">
                <a:latin typeface="Calibri" panose="020F0502020204030204" pitchFamily="34" charset="0"/>
                <a:ea typeface="ＭＳ Ｐゴシック" charset="0"/>
                <a:cs typeface="ＭＳ Ｐゴシック" charset="0"/>
              </a:rPr>
              <a:t>Resize images</a:t>
            </a:r>
          </a:p>
          <a:p>
            <a:pPr>
              <a:defRPr/>
            </a:pPr>
            <a:r>
              <a:rPr lang="en-GB" sz="1400" dirty="0">
                <a:latin typeface="Calibri" panose="020F0502020204030204" pitchFamily="34" charset="0"/>
                <a:ea typeface="ＭＳ Ｐゴシック" charset="0"/>
                <a:cs typeface="ＭＳ Ｐゴシック" charset="0"/>
              </a:rPr>
              <a:t>Reflow copy</a:t>
            </a:r>
          </a:p>
          <a:p>
            <a:pPr>
              <a:defRPr/>
            </a:pPr>
            <a:r>
              <a:rPr lang="en-GB" sz="1400" dirty="0">
                <a:latin typeface="Calibri" panose="020F0502020204030204" pitchFamily="34" charset="0"/>
                <a:ea typeface="ＭＳ Ｐゴシック" charset="0"/>
                <a:cs typeface="ＭＳ Ｐゴシック" charset="0"/>
              </a:rPr>
              <a:t>Hide content on </a:t>
            </a:r>
            <a:r>
              <a:rPr lang="en-GB" sz="1400" dirty="0" smtClean="0">
                <a:latin typeface="Calibri" panose="020F0502020204030204" pitchFamily="34" charset="0"/>
                <a:ea typeface="ＭＳ Ｐゴシック" charset="0"/>
                <a:cs typeface="ＭＳ Ｐゴシック" charset="0"/>
              </a:rPr>
              <a:t>mobile and Desktop</a:t>
            </a:r>
          </a:p>
          <a:p>
            <a:pPr>
              <a:defRPr/>
            </a:pPr>
            <a:r>
              <a:rPr lang="en-GB" sz="1400" dirty="0">
                <a:latin typeface="Calibri" panose="020F0502020204030204" pitchFamily="34" charset="0"/>
                <a:ea typeface="ＭＳ Ｐゴシック" charset="0"/>
                <a:cs typeface="ＭＳ Ｐゴシック" charset="0"/>
              </a:rPr>
              <a:t>Stack columns into </a:t>
            </a:r>
            <a:r>
              <a:rPr lang="en-GB" sz="1400" dirty="0" smtClean="0">
                <a:latin typeface="Calibri" panose="020F0502020204030204" pitchFamily="34" charset="0"/>
                <a:ea typeface="ＭＳ Ｐゴシック" charset="0"/>
                <a:cs typeface="ＭＳ Ｐゴシック" charset="0"/>
              </a:rPr>
              <a:t>rows</a:t>
            </a:r>
          </a:p>
          <a:p>
            <a:pPr>
              <a:defRPr/>
            </a:pPr>
            <a:r>
              <a:rPr lang="en-GB" sz="1400" dirty="0">
                <a:latin typeface="Calibri" panose="020F0502020204030204" pitchFamily="34" charset="0"/>
                <a:ea typeface="ＭＳ Ｐゴシック" charset="0"/>
                <a:cs typeface="ＭＳ Ｐゴシック" charset="0"/>
              </a:rPr>
              <a:t>Make buttons/links </a:t>
            </a:r>
            <a:r>
              <a:rPr lang="en-GB" sz="1400" dirty="0" smtClean="0">
                <a:latin typeface="Calibri" panose="020F0502020204030204" pitchFamily="34" charset="0"/>
                <a:ea typeface="ＭＳ Ｐゴシック" charset="0"/>
                <a:cs typeface="ＭＳ Ｐゴシック" charset="0"/>
              </a:rPr>
              <a:t>larger</a:t>
            </a:r>
          </a:p>
          <a:p>
            <a:pPr>
              <a:defRPr/>
            </a:pPr>
            <a:r>
              <a:rPr lang="en-GB" sz="1400" dirty="0" smtClean="0">
                <a:latin typeface="Calibri" panose="020F0502020204030204" pitchFamily="34" charset="0"/>
                <a:ea typeface="ＭＳ Ｐゴシック" charset="0"/>
                <a:cs typeface="ＭＳ Ｐゴシック" charset="0"/>
              </a:rPr>
              <a:t>Background Image</a:t>
            </a:r>
          </a:p>
          <a:p>
            <a:pPr>
              <a:defRPr/>
            </a:pPr>
            <a:endParaRPr lang="en-GB" sz="1800" dirty="0">
              <a:latin typeface="Calibri" panose="020F0502020204030204" pitchFamily="34" charset="0"/>
              <a:ea typeface="ＭＳ Ｐゴシック" charset="0"/>
              <a:cs typeface="ＭＳ Ｐゴシック" charset="0"/>
            </a:endParaRPr>
          </a:p>
          <a:p>
            <a:pPr marL="0" indent="0">
              <a:buNone/>
              <a:defRPr/>
            </a:pPr>
            <a:r>
              <a:rPr lang="en-GB" sz="1800" b="1" dirty="0" smtClean="0">
                <a:latin typeface="Calibri" panose="020F0502020204030204" pitchFamily="34" charset="0"/>
                <a:ea typeface="ＭＳ Ｐゴシック" charset="0"/>
                <a:cs typeface="ＭＳ Ｐゴシック" charset="0"/>
              </a:rPr>
              <a:t>We can’t (</a:t>
            </a:r>
            <a:r>
              <a:rPr lang="en-GB" sz="1800" b="1" dirty="0">
                <a:latin typeface="Calibri" panose="020F0502020204030204" pitchFamily="34" charset="0"/>
                <a:ea typeface="ＭＳ Ｐゴシック" charset="0"/>
                <a:cs typeface="ＭＳ Ｐゴシック" charset="0"/>
              </a:rPr>
              <a:t>reliably</a:t>
            </a:r>
            <a:r>
              <a:rPr lang="en-GB" sz="1800" b="1" dirty="0" smtClean="0">
                <a:latin typeface="Calibri" panose="020F0502020204030204" pitchFamily="34" charset="0"/>
                <a:ea typeface="ＭＳ Ｐゴシック" charset="0"/>
                <a:cs typeface="ＭＳ Ｐゴシック" charset="0"/>
              </a:rPr>
              <a:t>):</a:t>
            </a:r>
          </a:p>
          <a:p>
            <a:pPr>
              <a:defRPr/>
            </a:pPr>
            <a:r>
              <a:rPr lang="en-GB" sz="1400" dirty="0" smtClean="0">
                <a:latin typeface="Calibri" panose="020F0502020204030204" pitchFamily="34" charset="0"/>
                <a:ea typeface="ＭＳ Ｐゴシック" charset="0"/>
                <a:cs typeface="ＭＳ Ｐゴシック" charset="0"/>
              </a:rPr>
              <a:t>Custom Fonts</a:t>
            </a:r>
          </a:p>
          <a:p>
            <a:pPr>
              <a:defRPr/>
            </a:pPr>
            <a:r>
              <a:rPr lang="en-GB" sz="1400" dirty="0" smtClean="0">
                <a:latin typeface="Calibri" panose="020F0502020204030204" pitchFamily="34" charset="0"/>
                <a:ea typeface="ＭＳ Ｐゴシック" charset="0"/>
                <a:cs typeface="ＭＳ Ｐゴシック" charset="0"/>
              </a:rPr>
              <a:t>Java Script</a:t>
            </a:r>
          </a:p>
          <a:p>
            <a:pPr>
              <a:defRPr/>
            </a:pPr>
            <a:r>
              <a:rPr lang="en-GB" sz="1400" dirty="0" smtClean="0">
                <a:latin typeface="Calibri" panose="020F0502020204030204" pitchFamily="34" charset="0"/>
                <a:ea typeface="ＭＳ Ｐゴシック" charset="0"/>
                <a:cs typeface="ＭＳ Ｐゴシック" charset="0"/>
              </a:rPr>
              <a:t>HTML5 Syntax</a:t>
            </a:r>
          </a:p>
          <a:p>
            <a:pPr>
              <a:defRPr/>
            </a:pPr>
            <a:r>
              <a:rPr lang="en-GB" sz="1400" dirty="0" smtClean="0">
                <a:latin typeface="Calibri" panose="020F0502020204030204" pitchFamily="34" charset="0"/>
                <a:ea typeface="ＭＳ Ｐゴシック" charset="0"/>
                <a:cs typeface="ＭＳ Ｐゴシック" charset="0"/>
              </a:rPr>
              <a:t>External files</a:t>
            </a:r>
          </a:p>
          <a:p>
            <a:pPr>
              <a:defRPr/>
            </a:pPr>
            <a:r>
              <a:rPr lang="en-GB" sz="1400" dirty="0" smtClean="0">
                <a:latin typeface="Calibri" panose="020F0502020204030204" pitchFamily="34" charset="0"/>
                <a:ea typeface="ＭＳ Ｐゴシック" charset="0"/>
                <a:cs typeface="ＭＳ Ｐゴシック" charset="0"/>
              </a:rPr>
              <a:t>Gradient CSS</a:t>
            </a:r>
            <a:endParaRPr lang="en-GB" sz="1400" dirty="0">
              <a:latin typeface="Calibri" panose="020F0502020204030204" pitchFamily="34" charset="0"/>
              <a:ea typeface="ＭＳ Ｐゴシック" charset="0"/>
              <a:cs typeface="ＭＳ Ｐゴシック" charset="0"/>
            </a:endParaRPr>
          </a:p>
          <a:p>
            <a:pPr marL="0" indent="0">
              <a:buNone/>
              <a:defRPr/>
            </a:pPr>
            <a:endParaRPr lang="en-GB" sz="1400" dirty="0">
              <a:latin typeface="Calibri" panose="020F0502020204030204" pitchFamily="34" charset="0"/>
              <a:ea typeface="ＭＳ Ｐゴシック" charset="0"/>
              <a:cs typeface="ＭＳ Ｐゴシック" charset="0"/>
            </a:endParaRPr>
          </a:p>
          <a:p>
            <a:pPr marL="0" indent="0">
              <a:buFont typeface="Wingdings" pitchFamily="2" charset="2"/>
              <a:buNone/>
            </a:pPr>
            <a:endParaRPr lang="en-US" sz="1100" dirty="0" smtClean="0">
              <a:latin typeface="Calibri" panose="020F0502020204030204" pitchFamily="34" charset="0"/>
              <a:ea typeface="ＭＳ Ｐゴシック" pitchFamily="34" charset="-128"/>
            </a:endParaRPr>
          </a:p>
        </p:txBody>
      </p:sp>
      <p:cxnSp>
        <p:nvCxnSpPr>
          <p:cNvPr id="5" name="Straight Connector 4"/>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spTree>
  </p:cSld>
  <p:clrMapOvr>
    <a:masterClrMapping/>
  </p:clrMapOvr>
  <p:transition spd="med">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
            <a:ext cx="9906000" cy="2646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5"/>
          <p:cNvSpPr>
            <a:spLocks noChangeArrowheads="1"/>
          </p:cNvSpPr>
          <p:nvPr/>
        </p:nvSpPr>
        <p:spPr bwMode="auto">
          <a:xfrm>
            <a:off x="398463" y="0"/>
            <a:ext cx="641350" cy="6715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Calibri" panose="020F0502020204030204" pitchFamily="34" charset="0"/>
            </a:endParaRPr>
          </a:p>
        </p:txBody>
      </p:sp>
      <p:pic>
        <p:nvPicPr>
          <p:cNvPr id="4100" name="Picture 24" descr="sapientlogo.gif"/>
          <p:cNvPicPr>
            <a:picLocks noChangeAspect="1"/>
          </p:cNvPicPr>
          <p:nvPr/>
        </p:nvPicPr>
        <p:blipFill>
          <a:blip r:embed="rId3" cstate="print">
            <a:extLst>
              <a:ext uri="{28A0092B-C50C-407E-A947-70E740481C1C}">
                <a14:useLocalDpi xmlns:a14="http://schemas.microsoft.com/office/drawing/2010/main" val="0"/>
              </a:ext>
            </a:extLst>
          </a:blip>
          <a:srcRect r="80165"/>
          <a:stretch>
            <a:fillRect/>
          </a:stretch>
        </p:blipFill>
        <p:spPr bwMode="auto">
          <a:xfrm>
            <a:off x="598488" y="114300"/>
            <a:ext cx="2619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Rectangle 8"/>
          <p:cNvSpPr>
            <a:spLocks noChangeArrowheads="1"/>
          </p:cNvSpPr>
          <p:nvPr/>
        </p:nvSpPr>
        <p:spPr bwMode="auto">
          <a:xfrm>
            <a:off x="0" y="2032000"/>
            <a:ext cx="9906000" cy="2222500"/>
          </a:xfrm>
          <a:prstGeom prst="rect">
            <a:avLst/>
          </a:prstGeom>
          <a:solidFill>
            <a:schemeClr val="accent3">
              <a:alpha val="39999"/>
            </a:schemeClr>
          </a:solidFill>
          <a:ln w="9525">
            <a:noFill/>
            <a:round/>
            <a:headEnd/>
            <a:tailEnd/>
          </a:ln>
        </p:spPr>
        <p:txBody>
          <a:bodyPr anchor="ctr"/>
          <a:lstStyle/>
          <a:p>
            <a:pPr>
              <a:defRPr/>
            </a:pPr>
            <a:endParaRPr lang="en-US" dirty="0">
              <a:solidFill>
                <a:schemeClr val="accent1"/>
              </a:solidFill>
              <a:latin typeface="Calibri" panose="020F0502020204030204" pitchFamily="34" charset="0"/>
              <a:ea typeface="ＭＳ Ｐゴシック" charset="-128"/>
              <a:cs typeface="ＭＳ Ｐゴシック" charset="-128"/>
            </a:endParaRPr>
          </a:p>
        </p:txBody>
      </p:sp>
      <p:sp>
        <p:nvSpPr>
          <p:cNvPr id="4102" name="Rectangle 8"/>
          <p:cNvSpPr>
            <a:spLocks noChangeArrowheads="1"/>
          </p:cNvSpPr>
          <p:nvPr/>
        </p:nvSpPr>
        <p:spPr bwMode="auto">
          <a:xfrm>
            <a:off x="0" y="2032000"/>
            <a:ext cx="9906000" cy="2222500"/>
          </a:xfrm>
          <a:prstGeom prst="rect">
            <a:avLst/>
          </a:prstGeom>
          <a:solidFill>
            <a:srgbClr val="FF6600"/>
          </a:solidFill>
          <a:ln w="9525">
            <a:solidFill>
              <a:schemeClr val="accent1"/>
            </a:solidFill>
            <a:round/>
            <a:headEnd/>
            <a:tailEnd/>
          </a:ln>
          <a:extLst/>
        </p:spPr>
        <p:txBody>
          <a:bodyPr anchor="ctr"/>
          <a:lstStyle/>
          <a:p>
            <a:endParaRPr lang="en-US">
              <a:solidFill>
                <a:srgbClr val="FF0000"/>
              </a:solidFill>
              <a:latin typeface="Calibri" panose="020F0502020204030204" pitchFamily="34" charset="0"/>
            </a:endParaRPr>
          </a:p>
        </p:txBody>
      </p:sp>
      <p:sp>
        <p:nvSpPr>
          <p:cNvPr id="4104" name="Text Placeholder 11"/>
          <p:cNvSpPr>
            <a:spLocks noGrp="1"/>
          </p:cNvSpPr>
          <p:nvPr>
            <p:ph type="body" idx="1"/>
          </p:nvPr>
        </p:nvSpPr>
        <p:spPr>
          <a:xfrm>
            <a:off x="469900" y="1874839"/>
            <a:ext cx="8420100" cy="1016280"/>
          </a:xfrm>
        </p:spPr>
        <p:txBody>
          <a:bodyPr/>
          <a:lstStyle/>
          <a:p>
            <a:r>
              <a:rPr lang="en-US" sz="3200" dirty="0" smtClean="0">
                <a:latin typeface="Calibri" panose="020F0502020204030204" pitchFamily="34" charset="0"/>
                <a:ea typeface="ＭＳ Ｐゴシック" pitchFamily="34" charset="-128"/>
              </a:rPr>
              <a:t>Responsive Email Guidelines</a:t>
            </a:r>
            <a:endParaRPr lang="en-US" dirty="0" smtClean="0">
              <a:latin typeface="Calibri" panose="020F0502020204030204" pitchFamily="34" charset="0"/>
              <a:ea typeface="ＭＳ Ｐゴシック" pitchFamily="34" charset="-128"/>
            </a:endParaRPr>
          </a:p>
        </p:txBody>
      </p:sp>
    </p:spTree>
    <p:extLst>
      <p:ext uri="{BB962C8B-B14F-4D97-AF65-F5344CB8AC3E}">
        <p14:creationId xmlns:p14="http://schemas.microsoft.com/office/powerpoint/2010/main" val="3610615893"/>
      </p:ext>
    </p:extLst>
  </p:cSld>
  <p:clrMapOvr>
    <a:masterClrMapping/>
  </p:clrMapOvr>
  <p:transition spd="med">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GB" dirty="0" smtClean="0">
                <a:solidFill>
                  <a:schemeClr val="tx1"/>
                </a:solidFill>
                <a:latin typeface="Calibri" panose="020F0502020204030204" pitchFamily="34" charset="0"/>
                <a:ea typeface="ＭＳ Ｐゴシック" pitchFamily="34" charset="-128"/>
              </a:rPr>
              <a:t>Responsive Email Guidelines</a:t>
            </a:r>
            <a:endParaRPr lang="en-US" dirty="0" smtClean="0">
              <a:solidFill>
                <a:schemeClr val="tx1"/>
              </a:solidFill>
              <a:latin typeface="Calibri" panose="020F0502020204030204" pitchFamily="34" charset="0"/>
              <a:ea typeface="ＭＳ Ｐゴシック" pitchFamily="34" charset="-128"/>
            </a:endParaRPr>
          </a:p>
        </p:txBody>
      </p:sp>
      <p:sp>
        <p:nvSpPr>
          <p:cNvPr id="22531" name="Rectangle 3"/>
          <p:cNvSpPr>
            <a:spLocks noGrp="1" noChangeArrowheads="1"/>
          </p:cNvSpPr>
          <p:nvPr>
            <p:ph type="body" idx="1"/>
          </p:nvPr>
        </p:nvSpPr>
        <p:spPr>
          <a:xfrm>
            <a:off x="695325" y="939799"/>
            <a:ext cx="8829675" cy="5439485"/>
          </a:xfrm>
        </p:spPr>
        <p:txBody>
          <a:bodyPr/>
          <a:lstStyle/>
          <a:p>
            <a:pPr marL="0" indent="0">
              <a:lnSpc>
                <a:spcPct val="140000"/>
              </a:lnSpc>
              <a:buNone/>
              <a:defRPr/>
            </a:pPr>
            <a:r>
              <a:rPr lang="en-US" sz="1400" dirty="0">
                <a:latin typeface="Calibri" panose="020F0502020204030204" pitchFamily="34" charset="0"/>
              </a:rPr>
              <a:t>Designing for mobile isn’t simply a matter of taking a crack at writing mobile-specific CSS. Other things to consider are</a:t>
            </a:r>
            <a:r>
              <a:rPr lang="en-US" sz="1400" dirty="0" smtClean="0">
                <a:latin typeface="Calibri" panose="020F0502020204030204" pitchFamily="34" charset="0"/>
              </a:rPr>
              <a:t>:</a:t>
            </a:r>
          </a:p>
          <a:p>
            <a:pPr>
              <a:defRPr/>
            </a:pPr>
            <a:r>
              <a:rPr lang="en-US" sz="1400" b="1" dirty="0" smtClean="0">
                <a:latin typeface="Calibri" panose="020F0502020204030204" pitchFamily="34" charset="0"/>
              </a:rPr>
              <a:t>Use tables </a:t>
            </a:r>
            <a:r>
              <a:rPr lang="en-US" sz="1400" b="1" dirty="0">
                <a:latin typeface="Calibri" panose="020F0502020204030204" pitchFamily="34" charset="0"/>
              </a:rPr>
              <a:t>for layout</a:t>
            </a:r>
            <a:r>
              <a:rPr lang="en-US" sz="1400" dirty="0" smtClean="0">
                <a:latin typeface="Calibri" panose="020F0502020204030204" pitchFamily="34" charset="0"/>
              </a:rPr>
              <a:t>:  </a:t>
            </a:r>
            <a:r>
              <a:rPr lang="en-US" sz="1400" dirty="0">
                <a:latin typeface="Calibri" panose="020F0502020204030204" pitchFamily="34" charset="0"/>
              </a:rPr>
              <a:t>Because clients like Gmail and Outlook 2007 have poor support for float, margin and padding, you’ll need to use tables as the framework of your </a:t>
            </a:r>
            <a:r>
              <a:rPr lang="en-US" sz="1400" dirty="0" smtClean="0">
                <a:latin typeface="Calibri" panose="020F0502020204030204" pitchFamily="34" charset="0"/>
              </a:rPr>
              <a:t>email.</a:t>
            </a:r>
          </a:p>
          <a:p>
            <a:pPr>
              <a:defRPr/>
            </a:pPr>
            <a:r>
              <a:rPr lang="en-US" sz="1400" b="1" dirty="0">
                <a:latin typeface="Calibri" panose="020F0502020204030204" pitchFamily="34" charset="0"/>
              </a:rPr>
              <a:t>Set the width in each cell, not the table</a:t>
            </a:r>
            <a:r>
              <a:rPr lang="en-US" sz="1400" dirty="0">
                <a:latin typeface="Calibri" panose="020F0502020204030204" pitchFamily="34" charset="0"/>
              </a:rPr>
              <a:t>: When you combine table widths, td widths, td padding and CSS padding into an email, the final result is different in almost every email client. The most reliable way to set the width of your table is to set a width for each cell, not for the table itself. Also avoid using percentage based widths. Clients like Outlook 2007 don’t respect them, especially for nested tables</a:t>
            </a:r>
            <a:r>
              <a:rPr lang="en-US" sz="1400" dirty="0" smtClean="0">
                <a:latin typeface="Calibri" panose="020F0502020204030204" pitchFamily="34" charset="0"/>
              </a:rPr>
              <a:t>.</a:t>
            </a:r>
          </a:p>
          <a:p>
            <a:pPr>
              <a:defRPr/>
            </a:pPr>
            <a:r>
              <a:rPr lang="en-US" sz="1400" b="1" dirty="0">
                <a:latin typeface="Calibri" panose="020F0502020204030204" pitchFamily="34" charset="0"/>
              </a:rPr>
              <a:t>Use a container table for body background </a:t>
            </a:r>
            <a:r>
              <a:rPr lang="en-US" sz="1400" b="1" dirty="0" smtClean="0">
                <a:latin typeface="Calibri" panose="020F0502020204030204" pitchFamily="34" charset="0"/>
              </a:rPr>
              <a:t>colors</a:t>
            </a:r>
            <a:r>
              <a:rPr lang="en-US" sz="1400" dirty="0">
                <a:latin typeface="Calibri" panose="020F0502020204030204" pitchFamily="34" charset="0"/>
              </a:rPr>
              <a:t>: Many email clients ignore background colors specified in your CSS or the &lt;body&gt; tag. To work around this, wrap your entire email with a 100% width table and give that a background color.</a:t>
            </a:r>
            <a:endParaRPr lang="en-US" sz="1400" dirty="0" smtClean="0">
              <a:latin typeface="Calibri" panose="020F0502020204030204" pitchFamily="34" charset="0"/>
            </a:endParaRPr>
          </a:p>
          <a:p>
            <a:pPr>
              <a:defRPr/>
            </a:pPr>
            <a:r>
              <a:rPr lang="en-US" sz="1400" b="1" dirty="0" smtClean="0">
                <a:latin typeface="Calibri" panose="020F0502020204030204" pitchFamily="34" charset="0"/>
              </a:rPr>
              <a:t>Avoid </a:t>
            </a:r>
            <a:r>
              <a:rPr lang="en-US" sz="1400" b="1" dirty="0">
                <a:latin typeface="Calibri" panose="020F0502020204030204" pitchFamily="34" charset="0"/>
              </a:rPr>
              <a:t>unnecessary whitespace in table </a:t>
            </a:r>
            <a:r>
              <a:rPr lang="en-US" sz="1400" b="1" dirty="0" smtClean="0">
                <a:latin typeface="Calibri" panose="020F0502020204030204" pitchFamily="34" charset="0"/>
              </a:rPr>
              <a:t>cells : </a:t>
            </a:r>
            <a:r>
              <a:rPr lang="en-US" sz="1400" dirty="0" smtClean="0">
                <a:latin typeface="Calibri" panose="020F0502020204030204" pitchFamily="34" charset="0"/>
              </a:rPr>
              <a:t>Where </a:t>
            </a:r>
            <a:r>
              <a:rPr lang="en-US" sz="1400" dirty="0">
                <a:latin typeface="Calibri" panose="020F0502020204030204" pitchFamily="34" charset="0"/>
              </a:rPr>
              <a:t>possible, avoid whitespace between your &lt;td&gt; tags. Some email clients (ahem, Yahoo! and Outlook.com) can add additional padding above or below the cell contents in some scenarios, breaking your design for no apparent reason</a:t>
            </a:r>
            <a:r>
              <a:rPr lang="en-US" sz="1400" dirty="0" smtClean="0">
                <a:latin typeface="Calibri" panose="020F0502020204030204" pitchFamily="34" charset="0"/>
              </a:rPr>
              <a:t>.</a:t>
            </a:r>
          </a:p>
          <a:p>
            <a:pPr>
              <a:defRPr/>
            </a:pPr>
            <a:r>
              <a:rPr lang="en-US" sz="1400" b="1" dirty="0">
                <a:latin typeface="Calibri" panose="020F0502020204030204" pitchFamily="34" charset="0"/>
              </a:rPr>
              <a:t>Always move your CSS </a:t>
            </a:r>
            <a:r>
              <a:rPr lang="en-US" sz="1400" b="1" dirty="0" smtClean="0">
                <a:latin typeface="Calibri" panose="020F0502020204030204" pitchFamily="34" charset="0"/>
              </a:rPr>
              <a:t>inline : </a:t>
            </a:r>
            <a:r>
              <a:rPr lang="en-US" sz="1400" dirty="0" smtClean="0">
                <a:latin typeface="Calibri" panose="020F0502020204030204" pitchFamily="34" charset="0"/>
              </a:rPr>
              <a:t>Gmail </a:t>
            </a:r>
            <a:r>
              <a:rPr lang="en-US" sz="1400" dirty="0">
                <a:latin typeface="Calibri" panose="020F0502020204030204" pitchFamily="34" charset="0"/>
              </a:rPr>
              <a:t>is the culprit for this one. By stripping the CSS from the &lt;head&gt; and &lt;body&gt; of any email, we’re left with no choice but to move all CSS inline. </a:t>
            </a:r>
            <a:endParaRPr lang="en-US" sz="1400" dirty="0" smtClean="0">
              <a:latin typeface="Calibri" panose="020F0502020204030204" pitchFamily="34" charset="0"/>
            </a:endParaRPr>
          </a:p>
          <a:p>
            <a:pPr>
              <a:defRPr/>
            </a:pPr>
            <a:r>
              <a:rPr lang="en-US" sz="1400" b="1" dirty="0">
                <a:latin typeface="Calibri" panose="020F0502020204030204" pitchFamily="34" charset="0"/>
              </a:rPr>
              <a:t>Avoid shorthand for fonts and hex </a:t>
            </a:r>
            <a:r>
              <a:rPr lang="en-US" sz="1400" b="1" dirty="0" smtClean="0">
                <a:latin typeface="Calibri" panose="020F0502020204030204" pitchFamily="34" charset="0"/>
              </a:rPr>
              <a:t>notation:  </a:t>
            </a:r>
            <a:r>
              <a:rPr lang="en-US" sz="1400" dirty="0" smtClean="0">
                <a:latin typeface="Calibri" panose="020F0502020204030204" pitchFamily="34" charset="0"/>
              </a:rPr>
              <a:t>A </a:t>
            </a:r>
            <a:r>
              <a:rPr lang="en-US" sz="1400" dirty="0">
                <a:latin typeface="Calibri" panose="020F0502020204030204" pitchFamily="34" charset="0"/>
              </a:rPr>
              <a:t>number of email clients reject CSS shorthand for the font property. For example, never set your font styles like this</a:t>
            </a:r>
            <a:r>
              <a:rPr lang="en-US" sz="1400" dirty="0" smtClean="0">
                <a:latin typeface="Calibri" panose="020F0502020204030204" pitchFamily="34" charset="0"/>
              </a:rPr>
              <a:t>.</a:t>
            </a:r>
            <a:endParaRPr lang="en-US" sz="1400" dirty="0">
              <a:latin typeface="Calibri" panose="020F0502020204030204" pitchFamily="34" charset="0"/>
            </a:endParaRPr>
          </a:p>
          <a:p>
            <a:pPr marL="0" indent="0">
              <a:buNone/>
              <a:defRPr/>
            </a:pPr>
            <a:r>
              <a:rPr lang="en-US" sz="1400" dirty="0" smtClean="0">
                <a:solidFill>
                  <a:srgbClr val="FF0000"/>
                </a:solidFill>
                <a:latin typeface="Calibri" panose="020F0502020204030204" pitchFamily="34" charset="0"/>
              </a:rPr>
              <a:t>      p </a:t>
            </a:r>
            <a:r>
              <a:rPr lang="en-US" sz="1400" dirty="0">
                <a:solidFill>
                  <a:srgbClr val="FF0000"/>
                </a:solidFill>
                <a:latin typeface="Calibri" panose="020F0502020204030204" pitchFamily="34" charset="0"/>
              </a:rPr>
              <a:t>{ </a:t>
            </a:r>
            <a:r>
              <a:rPr lang="en-US" sz="1400" dirty="0" err="1">
                <a:solidFill>
                  <a:srgbClr val="FF0000"/>
                </a:solidFill>
                <a:latin typeface="Calibri" panose="020F0502020204030204" pitchFamily="34" charset="0"/>
              </a:rPr>
              <a:t>font:bold</a:t>
            </a:r>
            <a:r>
              <a:rPr lang="en-US" sz="1400" dirty="0">
                <a:solidFill>
                  <a:srgbClr val="FF0000"/>
                </a:solidFill>
                <a:latin typeface="Calibri" panose="020F0502020204030204" pitchFamily="34" charset="0"/>
              </a:rPr>
              <a:t> 1em/1.2em </a:t>
            </a:r>
            <a:r>
              <a:rPr lang="en-US" sz="1400" dirty="0" err="1">
                <a:solidFill>
                  <a:srgbClr val="FF0000"/>
                </a:solidFill>
                <a:latin typeface="Calibri" panose="020F0502020204030204" pitchFamily="34" charset="0"/>
              </a:rPr>
              <a:t>georgia,times,serif</a:t>
            </a:r>
            <a:r>
              <a:rPr lang="en-US" sz="1400" dirty="0">
                <a:solidFill>
                  <a:srgbClr val="FF0000"/>
                </a:solidFill>
                <a:latin typeface="Calibri" panose="020F0502020204030204" pitchFamily="34" charset="0"/>
              </a:rPr>
              <a:t>; }</a:t>
            </a:r>
          </a:p>
          <a:p>
            <a:pPr>
              <a:defRPr/>
            </a:pPr>
            <a:endParaRPr lang="en-US" sz="1400" dirty="0">
              <a:latin typeface="Calibri" panose="020F0502020204030204" pitchFamily="34" charset="0"/>
            </a:endParaRPr>
          </a:p>
          <a:p>
            <a:pPr marL="0" indent="0">
              <a:lnSpc>
                <a:spcPct val="140000"/>
              </a:lnSpc>
              <a:buNone/>
              <a:defRPr/>
            </a:pPr>
            <a:endParaRPr lang="en-GB" sz="1200" dirty="0" smtClean="0">
              <a:latin typeface="Calibri" panose="020F0502020204030204" pitchFamily="34" charset="0"/>
              <a:ea typeface="ＭＳ Ｐゴシック" pitchFamily="34" charset="-128"/>
            </a:endParaRPr>
          </a:p>
        </p:txBody>
      </p:sp>
      <p:cxnSp>
        <p:nvCxnSpPr>
          <p:cNvPr id="4" name="Straight Connector 3"/>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spTree>
  </p:cSld>
  <p:clrMapOvr>
    <a:masterClrMapping/>
  </p:clrMapOvr>
  <p:transition spd="med">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GB" dirty="0" smtClean="0">
                <a:solidFill>
                  <a:schemeClr val="tx1"/>
                </a:solidFill>
                <a:latin typeface="Calibri" panose="020F0502020204030204" pitchFamily="34" charset="0"/>
                <a:ea typeface="ＭＳ Ｐゴシック" pitchFamily="34" charset="-128"/>
              </a:rPr>
              <a:t>Responsive Email Guidelines</a:t>
            </a:r>
            <a:endParaRPr lang="en-US" dirty="0" smtClean="0">
              <a:solidFill>
                <a:schemeClr val="tx1"/>
              </a:solidFill>
              <a:latin typeface="Calibri" panose="020F0502020204030204" pitchFamily="34" charset="0"/>
              <a:ea typeface="ＭＳ Ｐゴシック" pitchFamily="34" charset="-128"/>
            </a:endParaRPr>
          </a:p>
        </p:txBody>
      </p:sp>
      <p:sp>
        <p:nvSpPr>
          <p:cNvPr id="22531" name="Rectangle 3"/>
          <p:cNvSpPr>
            <a:spLocks noGrp="1" noChangeArrowheads="1"/>
          </p:cNvSpPr>
          <p:nvPr>
            <p:ph type="body" idx="1"/>
          </p:nvPr>
        </p:nvSpPr>
        <p:spPr>
          <a:xfrm>
            <a:off x="695325" y="939799"/>
            <a:ext cx="8829675" cy="5439485"/>
          </a:xfrm>
        </p:spPr>
        <p:txBody>
          <a:bodyPr/>
          <a:lstStyle/>
          <a:p>
            <a:pPr marL="0" indent="0">
              <a:buNone/>
            </a:pPr>
            <a:r>
              <a:rPr lang="en-US" sz="1400" dirty="0" smtClean="0">
                <a:latin typeface="Calibri" panose="020F0502020204030204" pitchFamily="34" charset="0"/>
              </a:rPr>
              <a:t>     Instead</a:t>
            </a:r>
            <a:r>
              <a:rPr lang="en-US" sz="1400" dirty="0">
                <a:latin typeface="Calibri" panose="020F0502020204030204" pitchFamily="34" charset="0"/>
              </a:rPr>
              <a:t>, declare the properties individually like this.</a:t>
            </a:r>
          </a:p>
          <a:p>
            <a:pPr marL="0" indent="0">
              <a:buNone/>
            </a:pPr>
            <a:r>
              <a:rPr lang="en-US" sz="1400" dirty="0" smtClean="0">
                <a:solidFill>
                  <a:srgbClr val="FF0000"/>
                </a:solidFill>
                <a:latin typeface="Calibri" panose="020F0502020204030204" pitchFamily="34" charset="0"/>
              </a:rPr>
              <a:t>     p </a:t>
            </a:r>
            <a:r>
              <a:rPr lang="en-US" sz="1400" dirty="0">
                <a:solidFill>
                  <a:srgbClr val="FF0000"/>
                </a:solidFill>
                <a:latin typeface="Calibri" panose="020F0502020204030204" pitchFamily="34" charset="0"/>
              </a:rPr>
              <a:t>{ </a:t>
            </a:r>
            <a:endParaRPr lang="en-US" sz="1400" dirty="0" smtClean="0">
              <a:solidFill>
                <a:srgbClr val="FF0000"/>
              </a:solidFill>
              <a:latin typeface="Calibri" panose="020F0502020204030204" pitchFamily="34" charset="0"/>
            </a:endParaRPr>
          </a:p>
          <a:p>
            <a:pPr marL="0" indent="0">
              <a:buNone/>
            </a:pPr>
            <a:r>
              <a:rPr lang="en-US" sz="1400" dirty="0">
                <a:solidFill>
                  <a:srgbClr val="FF0000"/>
                </a:solidFill>
                <a:latin typeface="Calibri" panose="020F0502020204030204" pitchFamily="34" charset="0"/>
              </a:rPr>
              <a:t> </a:t>
            </a:r>
            <a:r>
              <a:rPr lang="en-US" sz="1400" dirty="0" smtClean="0">
                <a:solidFill>
                  <a:srgbClr val="FF0000"/>
                </a:solidFill>
                <a:latin typeface="Calibri" panose="020F0502020204030204" pitchFamily="34" charset="0"/>
              </a:rPr>
              <a:t>        font-weight</a:t>
            </a:r>
            <a:r>
              <a:rPr lang="en-US" sz="1400" dirty="0">
                <a:solidFill>
                  <a:srgbClr val="FF0000"/>
                </a:solidFill>
                <a:latin typeface="Calibri" panose="020F0502020204030204" pitchFamily="34" charset="0"/>
              </a:rPr>
              <a:t>: bold; </a:t>
            </a:r>
            <a:endParaRPr lang="en-US" sz="1400" dirty="0" smtClean="0">
              <a:solidFill>
                <a:srgbClr val="FF0000"/>
              </a:solidFill>
              <a:latin typeface="Calibri" panose="020F0502020204030204" pitchFamily="34" charset="0"/>
            </a:endParaRPr>
          </a:p>
          <a:p>
            <a:pPr marL="0" indent="0">
              <a:buNone/>
            </a:pPr>
            <a:r>
              <a:rPr lang="en-US" sz="1400" dirty="0">
                <a:solidFill>
                  <a:srgbClr val="FF0000"/>
                </a:solidFill>
                <a:latin typeface="Calibri" panose="020F0502020204030204" pitchFamily="34" charset="0"/>
              </a:rPr>
              <a:t> </a:t>
            </a:r>
            <a:r>
              <a:rPr lang="en-US" sz="1400" dirty="0" smtClean="0">
                <a:solidFill>
                  <a:srgbClr val="FF0000"/>
                </a:solidFill>
                <a:latin typeface="Calibri" panose="020F0502020204030204" pitchFamily="34" charset="0"/>
              </a:rPr>
              <a:t>        font-size</a:t>
            </a:r>
            <a:r>
              <a:rPr lang="en-US" sz="1400" dirty="0">
                <a:solidFill>
                  <a:srgbClr val="FF0000"/>
                </a:solidFill>
                <a:latin typeface="Calibri" panose="020F0502020204030204" pitchFamily="34" charset="0"/>
              </a:rPr>
              <a:t>: 1em; </a:t>
            </a:r>
            <a:endParaRPr lang="en-US" sz="1400" dirty="0" smtClean="0">
              <a:solidFill>
                <a:srgbClr val="FF0000"/>
              </a:solidFill>
              <a:latin typeface="Calibri" panose="020F0502020204030204" pitchFamily="34" charset="0"/>
            </a:endParaRPr>
          </a:p>
          <a:p>
            <a:pPr marL="0" indent="0">
              <a:buNone/>
            </a:pPr>
            <a:r>
              <a:rPr lang="en-US" sz="1400" dirty="0">
                <a:solidFill>
                  <a:srgbClr val="FF0000"/>
                </a:solidFill>
                <a:latin typeface="Calibri" panose="020F0502020204030204" pitchFamily="34" charset="0"/>
              </a:rPr>
              <a:t> </a:t>
            </a:r>
            <a:r>
              <a:rPr lang="en-US" sz="1400" dirty="0" smtClean="0">
                <a:solidFill>
                  <a:srgbClr val="FF0000"/>
                </a:solidFill>
                <a:latin typeface="Calibri" panose="020F0502020204030204" pitchFamily="34" charset="0"/>
              </a:rPr>
              <a:t>        line-height</a:t>
            </a:r>
            <a:r>
              <a:rPr lang="en-US" sz="1400" dirty="0">
                <a:solidFill>
                  <a:srgbClr val="FF0000"/>
                </a:solidFill>
                <a:latin typeface="Calibri" panose="020F0502020204030204" pitchFamily="34" charset="0"/>
              </a:rPr>
              <a:t>: 1.2em; </a:t>
            </a:r>
            <a:endParaRPr lang="en-US" sz="1400" dirty="0" smtClean="0">
              <a:solidFill>
                <a:srgbClr val="FF0000"/>
              </a:solidFill>
              <a:latin typeface="Calibri" panose="020F0502020204030204" pitchFamily="34" charset="0"/>
            </a:endParaRPr>
          </a:p>
          <a:p>
            <a:pPr marL="0" indent="0">
              <a:buNone/>
            </a:pPr>
            <a:r>
              <a:rPr lang="en-US" sz="1400" dirty="0">
                <a:solidFill>
                  <a:srgbClr val="FF0000"/>
                </a:solidFill>
                <a:latin typeface="Calibri" panose="020F0502020204030204" pitchFamily="34" charset="0"/>
              </a:rPr>
              <a:t> </a:t>
            </a:r>
            <a:r>
              <a:rPr lang="en-US" sz="1400" dirty="0" smtClean="0">
                <a:solidFill>
                  <a:srgbClr val="FF0000"/>
                </a:solidFill>
                <a:latin typeface="Calibri" panose="020F0502020204030204" pitchFamily="34" charset="0"/>
              </a:rPr>
              <a:t>       font-family</a:t>
            </a:r>
            <a:r>
              <a:rPr lang="en-US" sz="1400" dirty="0">
                <a:solidFill>
                  <a:srgbClr val="FF0000"/>
                </a:solidFill>
                <a:latin typeface="Calibri" panose="020F0502020204030204" pitchFamily="34" charset="0"/>
              </a:rPr>
              <a:t>: </a:t>
            </a:r>
            <a:r>
              <a:rPr lang="en-US" sz="1400" dirty="0" err="1">
                <a:solidFill>
                  <a:srgbClr val="FF0000"/>
                </a:solidFill>
                <a:latin typeface="Calibri" panose="020F0502020204030204" pitchFamily="34" charset="0"/>
              </a:rPr>
              <a:t>georgia,times,serif</a:t>
            </a:r>
            <a:r>
              <a:rPr lang="en-US" sz="1400" dirty="0">
                <a:solidFill>
                  <a:srgbClr val="FF0000"/>
                </a:solidFill>
                <a:latin typeface="Calibri" panose="020F0502020204030204" pitchFamily="34" charset="0"/>
              </a:rPr>
              <a:t>; </a:t>
            </a:r>
            <a:endParaRPr lang="en-US" sz="1400" dirty="0" smtClean="0">
              <a:solidFill>
                <a:srgbClr val="FF0000"/>
              </a:solidFill>
              <a:latin typeface="Calibri" panose="020F0502020204030204" pitchFamily="34" charset="0"/>
            </a:endParaRPr>
          </a:p>
          <a:p>
            <a:pPr marL="0" indent="0">
              <a:buNone/>
            </a:pPr>
            <a:r>
              <a:rPr lang="en-US" sz="1400" dirty="0">
                <a:solidFill>
                  <a:srgbClr val="FF0000"/>
                </a:solidFill>
                <a:latin typeface="Calibri" panose="020F0502020204030204" pitchFamily="34" charset="0"/>
              </a:rPr>
              <a:t> </a:t>
            </a:r>
            <a:r>
              <a:rPr lang="en-US" sz="1400" dirty="0" smtClean="0">
                <a:solidFill>
                  <a:srgbClr val="FF0000"/>
                </a:solidFill>
                <a:latin typeface="Calibri" panose="020F0502020204030204" pitchFamily="34" charset="0"/>
              </a:rPr>
              <a:t>      }</a:t>
            </a:r>
            <a:endParaRPr lang="en-US" sz="1400" b="1" dirty="0" smtClean="0">
              <a:solidFill>
                <a:srgbClr val="FF0000"/>
              </a:solidFill>
              <a:latin typeface="Calibri" panose="020F0502020204030204" pitchFamily="34" charset="0"/>
            </a:endParaRPr>
          </a:p>
          <a:p>
            <a:pPr>
              <a:defRPr/>
            </a:pPr>
            <a:r>
              <a:rPr lang="en-US" sz="1400" b="1" dirty="0" smtClean="0">
                <a:latin typeface="Calibri" panose="020F0502020204030204" pitchFamily="34" charset="0"/>
              </a:rPr>
              <a:t>Links : </a:t>
            </a:r>
            <a:r>
              <a:rPr lang="en-US" sz="1400" dirty="0" smtClean="0">
                <a:latin typeface="Calibri" panose="020F0502020204030204" pitchFamily="34" charset="0"/>
              </a:rPr>
              <a:t>Some </a:t>
            </a:r>
            <a:r>
              <a:rPr lang="en-US" sz="1400" dirty="0">
                <a:latin typeface="Calibri" panose="020F0502020204030204" pitchFamily="34" charset="0"/>
              </a:rPr>
              <a:t>email clients will overwrite your link colors with their defaults, and you can avoid this by taking two steps. First, set a default color for each link inline like so</a:t>
            </a:r>
            <a:r>
              <a:rPr lang="en-US" sz="1400" dirty="0" smtClean="0">
                <a:latin typeface="Calibri" panose="020F0502020204030204" pitchFamily="34" charset="0"/>
              </a:rPr>
              <a:t>:</a:t>
            </a:r>
          </a:p>
          <a:p>
            <a:pPr marL="0" indent="0">
              <a:buNone/>
              <a:defRPr/>
            </a:pPr>
            <a:r>
              <a:rPr lang="en-US" sz="1400" dirty="0">
                <a:latin typeface="Calibri" panose="020F0502020204030204" pitchFamily="34" charset="0"/>
              </a:rPr>
              <a:t> </a:t>
            </a:r>
            <a:r>
              <a:rPr lang="en-US" sz="1400" dirty="0" smtClean="0">
                <a:latin typeface="Calibri" panose="020F0502020204030204" pitchFamily="34" charset="0"/>
              </a:rPr>
              <a:t>     </a:t>
            </a:r>
            <a:r>
              <a:rPr lang="en-US" sz="1400" dirty="0" smtClean="0">
                <a:solidFill>
                  <a:srgbClr val="FF0000"/>
                </a:solidFill>
                <a:latin typeface="Calibri" panose="020F0502020204030204" pitchFamily="34" charset="0"/>
              </a:rPr>
              <a:t>&lt;</a:t>
            </a:r>
            <a:r>
              <a:rPr lang="en-US" sz="1400" dirty="0">
                <a:solidFill>
                  <a:srgbClr val="FF0000"/>
                </a:solidFill>
                <a:latin typeface="Calibri" panose="020F0502020204030204" pitchFamily="34" charset="0"/>
              </a:rPr>
              <a:t>a </a:t>
            </a:r>
            <a:r>
              <a:rPr lang="en-US" sz="1400" dirty="0" err="1">
                <a:solidFill>
                  <a:srgbClr val="FF0000"/>
                </a:solidFill>
                <a:latin typeface="Calibri" panose="020F0502020204030204" pitchFamily="34" charset="0"/>
              </a:rPr>
              <a:t>href</a:t>
            </a:r>
            <a:r>
              <a:rPr lang="en-US" sz="1400" dirty="0">
                <a:solidFill>
                  <a:srgbClr val="FF0000"/>
                </a:solidFill>
                <a:latin typeface="Calibri" panose="020F0502020204030204" pitchFamily="34" charset="0"/>
              </a:rPr>
              <a:t>="http://somesite.com/" style="color:#ff00ff"&gt;this is a link&lt;/a&gt;</a:t>
            </a:r>
          </a:p>
          <a:p>
            <a:pPr marL="0" indent="0">
              <a:buNone/>
              <a:defRPr/>
            </a:pPr>
            <a:r>
              <a:rPr lang="en-US" sz="1400" dirty="0">
                <a:latin typeface="Calibri" panose="020F0502020204030204" pitchFamily="34" charset="0"/>
              </a:rPr>
              <a:t>    </a:t>
            </a:r>
            <a:r>
              <a:rPr lang="en-US" sz="1400" dirty="0" smtClean="0">
                <a:latin typeface="Calibri" panose="020F0502020204030204" pitchFamily="34" charset="0"/>
              </a:rPr>
              <a:t>   </a:t>
            </a:r>
            <a:r>
              <a:rPr lang="en-US" sz="1400" dirty="0">
                <a:latin typeface="Calibri" panose="020F0502020204030204" pitchFamily="34" charset="0"/>
              </a:rPr>
              <a:t>Next, add a redundant span inside the a tag.</a:t>
            </a:r>
          </a:p>
          <a:p>
            <a:pPr marL="0" indent="0">
              <a:buNone/>
              <a:defRPr/>
            </a:pPr>
            <a:r>
              <a:rPr lang="en-US" sz="1400" dirty="0">
                <a:latin typeface="Calibri" panose="020F0502020204030204" pitchFamily="34" charset="0"/>
              </a:rPr>
              <a:t>   </a:t>
            </a:r>
            <a:r>
              <a:rPr lang="en-US" sz="1400" dirty="0" smtClean="0">
                <a:latin typeface="Calibri" panose="020F0502020204030204" pitchFamily="34" charset="0"/>
              </a:rPr>
              <a:t>   </a:t>
            </a:r>
            <a:r>
              <a:rPr lang="en-US" sz="1400" dirty="0">
                <a:solidFill>
                  <a:srgbClr val="FF0000"/>
                </a:solidFill>
                <a:latin typeface="Calibri" panose="020F0502020204030204" pitchFamily="34" charset="0"/>
              </a:rPr>
              <a:t>&lt;a </a:t>
            </a:r>
            <a:r>
              <a:rPr lang="en-US" sz="1400" dirty="0" err="1">
                <a:solidFill>
                  <a:srgbClr val="FF0000"/>
                </a:solidFill>
                <a:latin typeface="Calibri" panose="020F0502020204030204" pitchFamily="34" charset="0"/>
              </a:rPr>
              <a:t>href</a:t>
            </a:r>
            <a:r>
              <a:rPr lang="en-US" sz="1400" dirty="0">
                <a:solidFill>
                  <a:srgbClr val="FF0000"/>
                </a:solidFill>
                <a:latin typeface="Calibri" panose="020F0502020204030204" pitchFamily="34" charset="0"/>
              </a:rPr>
              <a:t>="http://somesite.com/" style="color:#ff00ff"&gt;</a:t>
            </a:r>
          </a:p>
          <a:p>
            <a:pPr marL="0" indent="0">
              <a:buNone/>
              <a:defRPr/>
            </a:pPr>
            <a:r>
              <a:rPr lang="en-US" sz="1400" dirty="0">
                <a:solidFill>
                  <a:srgbClr val="FF0000"/>
                </a:solidFill>
                <a:latin typeface="Calibri" panose="020F0502020204030204" pitchFamily="34" charset="0"/>
              </a:rPr>
              <a:t>   </a:t>
            </a:r>
            <a:r>
              <a:rPr lang="en-US" sz="1400" dirty="0" smtClean="0">
                <a:solidFill>
                  <a:srgbClr val="FF0000"/>
                </a:solidFill>
                <a:latin typeface="Calibri" panose="020F0502020204030204" pitchFamily="34" charset="0"/>
              </a:rPr>
              <a:t>   </a:t>
            </a:r>
            <a:r>
              <a:rPr lang="en-US" sz="1400" dirty="0">
                <a:solidFill>
                  <a:srgbClr val="FF0000"/>
                </a:solidFill>
                <a:latin typeface="Calibri" panose="020F0502020204030204" pitchFamily="34" charset="0"/>
              </a:rPr>
              <a:t>&lt;span style="color:#ff00ff"&gt;this is a link&lt;/span&gt;</a:t>
            </a:r>
          </a:p>
          <a:p>
            <a:pPr marL="0" indent="0">
              <a:buNone/>
              <a:defRPr/>
            </a:pPr>
            <a:r>
              <a:rPr lang="en-US" sz="1400" dirty="0">
                <a:solidFill>
                  <a:srgbClr val="FF0000"/>
                </a:solidFill>
                <a:latin typeface="Calibri" panose="020F0502020204030204" pitchFamily="34" charset="0"/>
              </a:rPr>
              <a:t>   </a:t>
            </a:r>
            <a:r>
              <a:rPr lang="en-US" sz="1400" dirty="0" smtClean="0">
                <a:solidFill>
                  <a:srgbClr val="FF0000"/>
                </a:solidFill>
                <a:latin typeface="Calibri" panose="020F0502020204030204" pitchFamily="34" charset="0"/>
              </a:rPr>
              <a:t>   &lt;/</a:t>
            </a:r>
            <a:r>
              <a:rPr lang="en-US" sz="1400" dirty="0">
                <a:solidFill>
                  <a:srgbClr val="FF0000"/>
                </a:solidFill>
                <a:latin typeface="Calibri" panose="020F0502020204030204" pitchFamily="34" charset="0"/>
              </a:rPr>
              <a:t>a</a:t>
            </a:r>
            <a:r>
              <a:rPr lang="en-US" sz="1400" dirty="0" smtClean="0">
                <a:solidFill>
                  <a:srgbClr val="FF0000"/>
                </a:solidFill>
                <a:latin typeface="Calibri" panose="020F0502020204030204" pitchFamily="34" charset="0"/>
              </a:rPr>
              <a:t>&gt;</a:t>
            </a:r>
            <a:endParaRPr lang="en-US" sz="1400" dirty="0" smtClean="0">
              <a:latin typeface="Calibri" panose="020F0502020204030204" pitchFamily="34" charset="0"/>
            </a:endParaRPr>
          </a:p>
          <a:p>
            <a:pPr>
              <a:defRPr/>
            </a:pPr>
            <a:r>
              <a:rPr lang="en-US" sz="1400" b="1" dirty="0">
                <a:solidFill>
                  <a:schemeClr val="tx1"/>
                </a:solidFill>
                <a:latin typeface="Calibri" panose="020F0502020204030204" pitchFamily="34" charset="0"/>
              </a:rPr>
              <a:t>Always include the dimensions of your image : </a:t>
            </a:r>
            <a:r>
              <a:rPr lang="en-US" sz="1400" dirty="0">
                <a:solidFill>
                  <a:schemeClr val="tx1"/>
                </a:solidFill>
                <a:latin typeface="Calibri" panose="020F0502020204030204" pitchFamily="34" charset="0"/>
              </a:rPr>
              <a:t>If you forget to set the dimensions for each image, a number of clients will invent their own sizes when images are blocked and break your layout. Also, ensure that any images are correctly sized before adding them to your email. Some email clients will ignore the dimensions specified in code and rely on the true dimensions of your image. </a:t>
            </a:r>
          </a:p>
          <a:p>
            <a:pPr>
              <a:defRPr/>
            </a:pPr>
            <a:endParaRPr lang="en-US" sz="1400" dirty="0" smtClean="0">
              <a:latin typeface="Calibri" panose="020F0502020204030204" pitchFamily="34" charset="0"/>
            </a:endParaRPr>
          </a:p>
          <a:p>
            <a:pPr marL="0" indent="0">
              <a:buNone/>
              <a:defRPr/>
            </a:pPr>
            <a:r>
              <a:rPr lang="en-US" sz="1400" dirty="0" smtClean="0">
                <a:latin typeface="Calibri" panose="020F0502020204030204" pitchFamily="34" charset="0"/>
              </a:rPr>
              <a:t>   </a:t>
            </a:r>
            <a:endParaRPr lang="en-US" sz="1400" dirty="0" smtClean="0">
              <a:solidFill>
                <a:srgbClr val="FF0000"/>
              </a:solidFill>
              <a:latin typeface="Calibri" panose="020F0502020204030204" pitchFamily="34" charset="0"/>
            </a:endParaRPr>
          </a:p>
          <a:p>
            <a:pPr marL="0" indent="0">
              <a:buNone/>
              <a:defRPr/>
            </a:pPr>
            <a:endParaRPr lang="en-US" sz="1400" dirty="0" smtClean="0">
              <a:solidFill>
                <a:srgbClr val="FF0000"/>
              </a:solidFill>
              <a:latin typeface="Calibri" panose="020F0502020204030204" pitchFamily="34" charset="0"/>
            </a:endParaRPr>
          </a:p>
        </p:txBody>
      </p:sp>
      <p:cxnSp>
        <p:nvCxnSpPr>
          <p:cNvPr id="4" name="Straight Connector 3"/>
          <p:cNvCxnSpPr/>
          <p:nvPr/>
        </p:nvCxnSpPr>
        <p:spPr bwMode="auto">
          <a:xfrm>
            <a:off x="557213" y="776288"/>
            <a:ext cx="5526087" cy="0"/>
          </a:xfrm>
          <a:prstGeom prst="line">
            <a:avLst/>
          </a:prstGeom>
          <a:noFill/>
          <a:ln w="19050" cap="flat" cmpd="sng" algn="ctr">
            <a:solidFill>
              <a:srgbClr val="333333"/>
            </a:solidFill>
            <a:prstDash val="solid"/>
            <a:headEnd type="none" w="med" len="med"/>
            <a:tailEnd type="none" w="med" len="me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1813310646"/>
      </p:ext>
    </p:extLst>
  </p:cSld>
  <p:clrMapOvr>
    <a:masterClrMapping/>
  </p:clrMapOvr>
  <p:transition spd="med">
    <p:cut/>
  </p:transition>
  <p:timing>
    <p:tnLst>
      <p:par>
        <p:cTn id="1" dur="indefinite" restart="never" nodeType="tmRoot"/>
      </p:par>
    </p:tnLst>
  </p:timing>
</p:sld>
</file>

<file path=ppt/theme/theme1.xml><?xml version="1.0" encoding="utf-8"?>
<a:theme xmlns:a="http://schemas.openxmlformats.org/drawingml/2006/main" name="Blank Presentation">
  <a:themeElements>
    <a:clrScheme name="default 1">
      <a:dk1>
        <a:srgbClr val="4D4D4D"/>
      </a:dk1>
      <a:lt1>
        <a:srgbClr val="FFFFFF"/>
      </a:lt1>
      <a:dk2>
        <a:srgbClr val="999999"/>
      </a:dk2>
      <a:lt2>
        <a:srgbClr val="000000"/>
      </a:lt2>
      <a:accent1>
        <a:srgbClr val="F04E22"/>
      </a:accent1>
      <a:accent2>
        <a:srgbClr val="F0B500"/>
      </a:accent2>
      <a:accent3>
        <a:srgbClr val="FFFFFF"/>
      </a:accent3>
      <a:accent4>
        <a:srgbClr val="404040"/>
      </a:accent4>
      <a:accent5>
        <a:srgbClr val="F6B2AB"/>
      </a:accent5>
      <a:accent6>
        <a:srgbClr val="D9A400"/>
      </a:accent6>
      <a:hlink>
        <a:srgbClr val="F07800"/>
      </a:hlink>
      <a:folHlink>
        <a:srgbClr val="00A6AD"/>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1">
        <a:dk1>
          <a:srgbClr val="4D4D4D"/>
        </a:dk1>
        <a:lt1>
          <a:srgbClr val="FFFFFF"/>
        </a:lt1>
        <a:dk2>
          <a:srgbClr val="999999"/>
        </a:dk2>
        <a:lt2>
          <a:srgbClr val="000000"/>
        </a:lt2>
        <a:accent1>
          <a:srgbClr val="F04E22"/>
        </a:accent1>
        <a:accent2>
          <a:srgbClr val="F0B500"/>
        </a:accent2>
        <a:accent3>
          <a:srgbClr val="FFFFFF"/>
        </a:accent3>
        <a:accent4>
          <a:srgbClr val="404040"/>
        </a:accent4>
        <a:accent5>
          <a:srgbClr val="F6B2AB"/>
        </a:accent5>
        <a:accent6>
          <a:srgbClr val="D9A400"/>
        </a:accent6>
        <a:hlink>
          <a:srgbClr val="F07800"/>
        </a:hlink>
        <a:folHlink>
          <a:srgbClr val="00A6A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LongProperties xmlns="http://schemas.microsoft.com/office/2006/metadata/long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A483A6EED77D74894C39F77145B5EDF" ma:contentTypeVersion="2" ma:contentTypeDescription="Create a new document." ma:contentTypeScope="" ma:versionID="9b778d0e40be96931c1a4b65413e1e31">
  <xsd:schema xmlns:xsd="http://www.w3.org/2001/XMLSchema" xmlns:p="http://schemas.microsoft.com/office/2006/metadata/properties" xmlns:ns1="http://schemas.microsoft.com/sharepoint/v3" xmlns:ns2="8cf4761c-1265-4639-b69d-74d894dc797c" xmlns:ns3="b064583e-e726-4882-a335-8119cc29e876" targetNamespace="http://schemas.microsoft.com/office/2006/metadata/properties" ma:root="true" ma:fieldsID="5f293e412bdd8902f2d0328c16690547" ns1:_="" ns2:_="" ns3:_="">
    <xsd:import namespace="http://schemas.microsoft.com/sharepoint/v3"/>
    <xsd:import namespace="8cf4761c-1265-4639-b69d-74d894dc797c"/>
    <xsd:import namespace="b064583e-e726-4882-a335-8119cc29e876"/>
    <xsd:element name="properties">
      <xsd:complexType>
        <xsd:sequence>
          <xsd:element name="documentManagement">
            <xsd:complexType>
              <xsd:all>
                <xsd:element ref="ns2:Meta_x0020_Tags" minOccurs="0"/>
                <xsd:element ref="ns2:UserTags" minOccurs="0"/>
                <xsd:element ref="ns1:PublishingStartDate" minOccurs="0"/>
                <xsd:element ref="ns1:PublishingExpirationDate" minOccurs="0"/>
                <xsd:element ref="ns3:Tag"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10" nillable="true" ma:displayName="Effective Date(default old)" ma:description="" ma:hidden="true" ma:internalName="PublishingStartDate">
      <xsd:simpleType>
        <xsd:restriction base="dms:Unknown"/>
      </xsd:simpleType>
    </xsd:element>
    <xsd:element name="PublishingExpirationDate" ma:index="11" nillable="true" ma:displayName="Expiration Date" ma:description="" ma:hidden="true" ma:internalName="PublishingExpirationDate">
      <xsd:simpleType>
        <xsd:restriction base="dms:Unknown"/>
      </xsd:simpleType>
    </xsd:element>
  </xsd:schema>
  <xsd:schema xmlns:xsd="http://www.w3.org/2001/XMLSchema" xmlns:dms="http://schemas.microsoft.com/office/2006/documentManagement/types" targetNamespace="8cf4761c-1265-4639-b69d-74d894dc797c" elementFormDefault="qualified">
    <xsd:import namespace="http://schemas.microsoft.com/office/2006/documentManagement/types"/>
    <xsd:element name="Meta_x0020_Tags" ma:index="8" nillable="true" ma:displayName="Meta Tags" ma:description="This field is used by the content stewards to add metadata keywords for their content. These keywords are used to calculate the search relevance weight of the content." ma:internalName="Meta_x0020_Tags" ma:readOnly="false">
      <xsd:simpleType>
        <xsd:restriction base="dms:Text">
          <xsd:maxLength value="255"/>
        </xsd:restriction>
      </xsd:simpleType>
    </xsd:element>
    <xsd:element name="UserTags" ma:index="9" nillable="true" ma:displayName="UserTags" ma:default="" ma:description="Thie field is used for storing user tags(,) seperated" ma:hidden="true" ma:internalName="UserTags" ma:readOnly="false">
      <xsd:simpleType>
        <xsd:restriction base="dms:Note"/>
      </xsd:simpleType>
    </xsd:element>
  </xsd:schema>
  <xsd:schema xmlns:xsd="http://www.w3.org/2001/XMLSchema" xmlns:dms="http://schemas.microsoft.com/office/2006/documentManagement/types" targetNamespace="b064583e-e726-4882-a335-8119cc29e876" elementFormDefault="qualified">
    <xsd:import namespace="http://schemas.microsoft.com/office/2006/documentManagement/types"/>
    <xsd:element name="Tag" ma:index="12" nillable="true" ma:displayName="Tag" ma:internalName="Tag">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UserTags xmlns="8cf4761c-1265-4639-b69d-74d894dc797c" xsi:nil="true"/>
    <Tag xmlns="b064583e-e726-4882-a335-8119cc29e876">PPT Template, SapientNitro PowerPoint Template, Nitro PowerPoint Template, Nitro PPT Template  </Tag>
    <Meta_x0020_Tags xmlns="8cf4761c-1265-4639-b69d-74d894dc797c">PPT Template, SapientNitro PowerPoint Template, Nitro PowerPoint Template, Nitro PPT Template  </Meta_x0020_Tags>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82408EDA-AFA7-47E9-9641-8466140EB1BD}">
  <ds:schemaRefs>
    <ds:schemaRef ds:uri="http://schemas.microsoft.com/sharepoint/v3/contenttype/forms"/>
  </ds:schemaRefs>
</ds:datastoreItem>
</file>

<file path=customXml/itemProps2.xml><?xml version="1.0" encoding="utf-8"?>
<ds:datastoreItem xmlns:ds="http://schemas.openxmlformats.org/officeDocument/2006/customXml" ds:itemID="{B284D43A-0F78-44C4-B48E-F8DA137F14D3}">
  <ds:schemaRefs>
    <ds:schemaRef ds:uri="http://schemas.microsoft.com/office/2006/metadata/longProperties"/>
  </ds:schemaRefs>
</ds:datastoreItem>
</file>

<file path=customXml/itemProps3.xml><?xml version="1.0" encoding="utf-8"?>
<ds:datastoreItem xmlns:ds="http://schemas.openxmlformats.org/officeDocument/2006/customXml" ds:itemID="{F3F5EB25-61B5-4030-B2F6-12D301B55A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cf4761c-1265-4639-b69d-74d894dc797c"/>
    <ds:schemaRef ds:uri="b064583e-e726-4882-a335-8119cc29e876"/>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4.xml><?xml version="1.0" encoding="utf-8"?>
<ds:datastoreItem xmlns:ds="http://schemas.openxmlformats.org/officeDocument/2006/customXml" ds:itemID="{EC8E82AF-88DF-4FF8-AA40-F6A069FF74FC}">
  <ds:schemaRefs>
    <ds:schemaRef ds:uri="8cf4761c-1265-4639-b69d-74d894dc797c"/>
    <ds:schemaRef ds:uri="http://schemas.microsoft.com/office/2006/documentManagement/types"/>
    <ds:schemaRef ds:uri="http://purl.org/dc/elements/1.1/"/>
    <ds:schemaRef ds:uri="http://schemas.openxmlformats.org/package/2006/metadata/core-properties"/>
    <ds:schemaRef ds:uri="http://schemas.microsoft.com/sharepoint/v3"/>
    <ds:schemaRef ds:uri="http://purl.org/dc/terms/"/>
    <ds:schemaRef ds:uri="http://purl.org/dc/dcmitype/"/>
    <ds:schemaRef ds:uri="http://schemas.microsoft.com/office/2006/metadata/properties"/>
    <ds:schemaRef ds:uri="b064583e-e726-4882-a335-8119cc29e876"/>
    <ds:schemaRef ds:uri="http://www.w3.org/XML/1998/namespa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58885</TotalTime>
  <Words>3096</Words>
  <Application>Microsoft Office PowerPoint</Application>
  <PresentationFormat>A4 Paper (210x297 mm)</PresentationFormat>
  <Paragraphs>297</Paragraphs>
  <Slides>42</Slides>
  <Notes>31</Notes>
  <HiddenSlides>0</HiddenSlides>
  <MMClips>0</MMClips>
  <ScaleCrop>false</ScaleCrop>
  <HeadingPairs>
    <vt:vector size="4" baseType="variant">
      <vt:variant>
        <vt:lpstr>Theme</vt:lpstr>
      </vt:variant>
      <vt:variant>
        <vt:i4>2</vt:i4>
      </vt:variant>
      <vt:variant>
        <vt:lpstr>Slide Titles</vt:lpstr>
      </vt:variant>
      <vt:variant>
        <vt:i4>42</vt:i4>
      </vt:variant>
    </vt:vector>
  </HeadingPairs>
  <TitlesOfParts>
    <vt:vector size="44" baseType="lpstr">
      <vt:lpstr>Blank Presentation</vt:lpstr>
      <vt:lpstr>Custom Design</vt:lpstr>
      <vt:lpstr>PowerPoint Presentation</vt:lpstr>
      <vt:lpstr>Topics Covered</vt:lpstr>
      <vt:lpstr>PowerPoint Presentation</vt:lpstr>
      <vt:lpstr>About Responsive Email</vt:lpstr>
      <vt:lpstr>About Responsive Email</vt:lpstr>
      <vt:lpstr>About Responsive Email</vt:lpstr>
      <vt:lpstr>PowerPoint Presentation</vt:lpstr>
      <vt:lpstr>Responsive Email Guidelines</vt:lpstr>
      <vt:lpstr>Responsive Email Guidelines</vt:lpstr>
      <vt:lpstr>Responsive Email Guidelines</vt:lpstr>
      <vt:lpstr>PowerPoint Presentation</vt:lpstr>
      <vt:lpstr>Build a Responsive Emailer</vt:lpstr>
      <vt:lpstr>Build a Responsive Emailer</vt:lpstr>
      <vt:lpstr>Build a Responsive Emailer</vt:lpstr>
      <vt:lpstr>Build a Responsive Emailer</vt:lpstr>
      <vt:lpstr>Build a Responsive Emailer</vt:lpstr>
      <vt:lpstr>Build a Responsive Emailer</vt:lpstr>
      <vt:lpstr>Build a Responsive Emailer</vt:lpstr>
      <vt:lpstr>Build a Responsive Emailer</vt:lpstr>
      <vt:lpstr>Build a Responsive Emailer</vt:lpstr>
      <vt:lpstr>Build a Responsive Emailer</vt:lpstr>
      <vt:lpstr>Build a Responsive Emailer</vt:lpstr>
      <vt:lpstr>PowerPoint Presentation</vt:lpstr>
      <vt:lpstr>Things to Remember…</vt:lpstr>
      <vt:lpstr>Things to Remember…</vt:lpstr>
      <vt:lpstr>PowerPoint Presentation</vt:lpstr>
      <vt:lpstr>Simple Emailer</vt:lpstr>
      <vt:lpstr>Complex Emailer</vt:lpstr>
      <vt:lpstr>PowerPoint Presentation</vt:lpstr>
      <vt:lpstr>Responsive Email Template</vt:lpstr>
      <vt:lpstr>Responsive Email Template</vt:lpstr>
      <vt:lpstr>Responsive Email Template</vt:lpstr>
      <vt:lpstr>Responsive Email Template</vt:lpstr>
      <vt:lpstr>PowerPoint Presentation</vt:lpstr>
      <vt:lpstr>Text (.txt) Emailer</vt:lpstr>
      <vt:lpstr>PowerPoint Presentation</vt:lpstr>
      <vt:lpstr>Responsive Email Checklist</vt:lpstr>
      <vt:lpstr>PowerPoint Presentation</vt:lpstr>
      <vt:lpstr>Responsive Email Assumptions Doc.</vt:lpstr>
      <vt:lpstr>PowerPoint Presentation</vt:lpstr>
      <vt:lpstr>Responsive Email View in Litmus</vt:lpstr>
      <vt:lpstr>PowerPoint Presentation</vt:lpstr>
    </vt:vector>
  </TitlesOfParts>
  <Company>sapient</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SapientNitro PowerPoint Template</dc:title>
  <dc:subject>HD-Web Publisher Rampup document</dc:subject>
  <cp:lastModifiedBy>WIN764BIT</cp:lastModifiedBy>
  <cp:revision>836</cp:revision>
  <cp:lastPrinted>2010-12-08T16:41:18Z</cp:lastPrinted>
  <dcterms:created xsi:type="dcterms:W3CDTF">2010-12-08T16:11:18Z</dcterms:created>
  <dcterms:modified xsi:type="dcterms:W3CDTF">2015-12-09T07:08:56Z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3</vt:i4>
  </property>
  <property fmtid="{D5CDD505-2E9C-101B-9397-08002B2CF9AE}" pid="3" name="ContentType">
    <vt:lpwstr>Document</vt:lpwstr>
  </property>
  <property fmtid="{D5CDD505-2E9C-101B-9397-08002B2CF9AE}" pid="4" name="Document Expiration Date">
    <vt:lpwstr>2010-12-31T00:00:00Z</vt:lpwstr>
  </property>
</Properties>
</file>